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1" r:id="rId1"/>
  </p:sldMasterIdLst>
  <p:notesMasterIdLst>
    <p:notesMasterId r:id="rId9"/>
  </p:notesMasterIdLst>
  <p:handoutMasterIdLst>
    <p:handoutMasterId r:id="rId10"/>
  </p:handout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</p:sldIdLst>
  <p:sldSz cx="9144000" cy="6858000" type="screen4x3"/>
  <p:notesSz cx="6797675" cy="9874250"/>
  <p:defaultTextStyle>
    <a:defPPr>
      <a:defRPr lang="en-GB"/>
    </a:defPPr>
    <a:lvl1pPr algn="l" defTabSz="457200" rtl="0" fontAlgn="base">
      <a:lnSpc>
        <a:spcPts val="2400"/>
      </a:lnSpc>
      <a:spcBef>
        <a:spcPts val="600"/>
      </a:spcBef>
      <a:spcAft>
        <a:spcPct val="0"/>
      </a:spcAft>
      <a:buClr>
        <a:srgbClr val="2A6AB3"/>
      </a:buClr>
      <a:buSzPct val="110000"/>
      <a:buFont typeface="Wingdings" pitchFamily="16" charset="2"/>
      <a:defRPr sz="1600" kern="1200">
        <a:solidFill>
          <a:srgbClr val="000000"/>
        </a:solidFill>
        <a:latin typeface="Arial" charset="0"/>
        <a:ea typeface="+mn-ea"/>
        <a:cs typeface="+mn-cs"/>
      </a:defRPr>
    </a:lvl1pPr>
    <a:lvl2pPr marL="457200" algn="l" defTabSz="457200" rtl="0" fontAlgn="base">
      <a:lnSpc>
        <a:spcPts val="2400"/>
      </a:lnSpc>
      <a:spcBef>
        <a:spcPts val="600"/>
      </a:spcBef>
      <a:spcAft>
        <a:spcPct val="0"/>
      </a:spcAft>
      <a:buClr>
        <a:srgbClr val="2A6AB3"/>
      </a:buClr>
      <a:buSzPct val="110000"/>
      <a:buFont typeface="Wingdings" pitchFamily="16" charset="2"/>
      <a:defRPr sz="1600" kern="1200">
        <a:solidFill>
          <a:srgbClr val="000000"/>
        </a:solidFill>
        <a:latin typeface="Arial" charset="0"/>
        <a:ea typeface="+mn-ea"/>
        <a:cs typeface="+mn-cs"/>
      </a:defRPr>
    </a:lvl2pPr>
    <a:lvl3pPr marL="914400" algn="l" defTabSz="457200" rtl="0" fontAlgn="base">
      <a:lnSpc>
        <a:spcPts val="2400"/>
      </a:lnSpc>
      <a:spcBef>
        <a:spcPts val="600"/>
      </a:spcBef>
      <a:spcAft>
        <a:spcPct val="0"/>
      </a:spcAft>
      <a:buClr>
        <a:srgbClr val="2A6AB3"/>
      </a:buClr>
      <a:buSzPct val="110000"/>
      <a:buFont typeface="Wingdings" pitchFamily="16" charset="2"/>
      <a:defRPr sz="1600" kern="1200">
        <a:solidFill>
          <a:srgbClr val="000000"/>
        </a:solidFill>
        <a:latin typeface="Arial" charset="0"/>
        <a:ea typeface="+mn-ea"/>
        <a:cs typeface="+mn-cs"/>
      </a:defRPr>
    </a:lvl3pPr>
    <a:lvl4pPr marL="1371600" algn="l" defTabSz="457200" rtl="0" fontAlgn="base">
      <a:lnSpc>
        <a:spcPts val="2400"/>
      </a:lnSpc>
      <a:spcBef>
        <a:spcPts val="600"/>
      </a:spcBef>
      <a:spcAft>
        <a:spcPct val="0"/>
      </a:spcAft>
      <a:buClr>
        <a:srgbClr val="2A6AB3"/>
      </a:buClr>
      <a:buSzPct val="110000"/>
      <a:buFont typeface="Wingdings" pitchFamily="16" charset="2"/>
      <a:defRPr sz="1600" kern="1200">
        <a:solidFill>
          <a:srgbClr val="000000"/>
        </a:solidFill>
        <a:latin typeface="Arial" charset="0"/>
        <a:ea typeface="+mn-ea"/>
        <a:cs typeface="+mn-cs"/>
      </a:defRPr>
    </a:lvl4pPr>
    <a:lvl5pPr marL="1828800" algn="l" defTabSz="457200" rtl="0" fontAlgn="base">
      <a:lnSpc>
        <a:spcPts val="2400"/>
      </a:lnSpc>
      <a:spcBef>
        <a:spcPts val="600"/>
      </a:spcBef>
      <a:spcAft>
        <a:spcPct val="0"/>
      </a:spcAft>
      <a:buClr>
        <a:srgbClr val="2A6AB3"/>
      </a:buClr>
      <a:buSzPct val="110000"/>
      <a:buFont typeface="Wingdings" pitchFamily="16" charset="2"/>
      <a:defRPr sz="1600" kern="1200">
        <a:solidFill>
          <a:srgbClr val="0000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rgbClr val="0000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rgbClr val="0000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rgbClr val="0000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rgbClr val="0000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03">
          <p15:clr>
            <a:srgbClr val="A4A3A4"/>
          </p15:clr>
        </p15:guide>
        <p15:guide id="2" orient="horz" pos="299">
          <p15:clr>
            <a:srgbClr val="A4A3A4"/>
          </p15:clr>
        </p15:guide>
        <p15:guide id="3" orient="horz" pos="2074">
          <p15:clr>
            <a:srgbClr val="A4A3A4"/>
          </p15:clr>
        </p15:guide>
        <p15:guide id="4" orient="horz" pos="4144">
          <p15:clr>
            <a:srgbClr val="A4A3A4"/>
          </p15:clr>
        </p15:guide>
        <p15:guide id="5" orient="horz" pos="699">
          <p15:clr>
            <a:srgbClr val="A4A3A4"/>
          </p15:clr>
        </p15:guide>
        <p15:guide id="6" orient="horz" pos="1941">
          <p15:clr>
            <a:srgbClr val="A4A3A4"/>
          </p15:clr>
        </p15:guide>
        <p15:guide id="7" orient="horz" pos="101">
          <p15:clr>
            <a:srgbClr val="A4A3A4"/>
          </p15:clr>
        </p15:guide>
        <p15:guide id="8" orient="horz" pos="417">
          <p15:clr>
            <a:srgbClr val="A4A3A4"/>
          </p15:clr>
        </p15:guide>
        <p15:guide id="9" pos="240">
          <p15:clr>
            <a:srgbClr val="A4A3A4"/>
          </p15:clr>
        </p15:guide>
        <p15:guide id="10" pos="5520">
          <p15:clr>
            <a:srgbClr val="A4A3A4"/>
          </p15:clr>
        </p15:guide>
        <p15:guide id="11" pos="4469">
          <p15:clr>
            <a:srgbClr val="A4A3A4"/>
          </p15:clr>
        </p15:guide>
        <p15:guide id="12" pos="3418">
          <p15:clr>
            <a:srgbClr val="A4A3A4"/>
          </p15:clr>
        </p15:guide>
        <p15:guide id="13" pos="2362">
          <p15:clr>
            <a:srgbClr val="A4A3A4"/>
          </p15:clr>
        </p15:guide>
        <p15:guide id="14" pos="2879">
          <p15:clr>
            <a:srgbClr val="A4A3A4"/>
          </p15:clr>
        </p15:guide>
        <p15:guide id="15" pos="2783">
          <p15:clr>
            <a:srgbClr val="A4A3A4"/>
          </p15:clr>
        </p15:guide>
        <p15:guide id="16" pos="297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EFFF"/>
    <a:srgbClr val="005395"/>
    <a:srgbClr val="FF6600"/>
    <a:srgbClr val="2A6A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76" autoAdjust="0"/>
    <p:restoredTop sz="90700" autoAdjust="0"/>
  </p:normalViewPr>
  <p:slideViewPr>
    <p:cSldViewPr snapToGrid="0" showGuides="1">
      <p:cViewPr>
        <p:scale>
          <a:sx n="74" d="100"/>
          <a:sy n="74" d="100"/>
        </p:scale>
        <p:origin x="-1158" y="-42"/>
      </p:cViewPr>
      <p:guideLst>
        <p:guide orient="horz" pos="603"/>
        <p:guide orient="horz" pos="299"/>
        <p:guide orient="horz" pos="2074"/>
        <p:guide orient="horz" pos="4144"/>
        <p:guide orient="horz" pos="699"/>
        <p:guide orient="horz" pos="1941"/>
        <p:guide orient="horz" pos="101"/>
        <p:guide orient="horz" pos="417"/>
        <p:guide pos="240"/>
        <p:guide pos="5520"/>
        <p:guide pos="4469"/>
        <p:guide pos="3418"/>
        <p:guide pos="2362"/>
        <p:guide pos="2879"/>
        <p:guide pos="2783"/>
        <p:guide pos="2975"/>
      </p:guideLst>
    </p:cSldViewPr>
  </p:slideViewPr>
  <p:outlineViewPr>
    <p:cViewPr varScale="1">
      <p:scale>
        <a:sx n="170" d="200"/>
        <a:sy n="170" d="200"/>
      </p:scale>
      <p:origin x="-784" y="-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lnSpc>
                <a:spcPct val="155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 sz="1200">
                <a:latin typeface="Times New Roman" pitchFamily="16" charset="0"/>
              </a:defRPr>
            </a:lvl1pPr>
          </a:lstStyle>
          <a:p>
            <a:endParaRPr lang="de-CH" dirty="0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55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 sz="1200">
                <a:latin typeface="Times New Roman" pitchFamily="16" charset="0"/>
              </a:defRPr>
            </a:lvl1pPr>
          </a:lstStyle>
          <a:p>
            <a:endParaRPr lang="de-CH" dirty="0"/>
          </a:p>
        </p:txBody>
      </p:sp>
      <p:sp>
        <p:nvSpPr>
          <p:cNvPr id="809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lnSpc>
                <a:spcPct val="155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 sz="1200">
                <a:latin typeface="Times New Roman" pitchFamily="16" charset="0"/>
              </a:defRPr>
            </a:lvl1pPr>
          </a:lstStyle>
          <a:p>
            <a:endParaRPr lang="de-CH" dirty="0"/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55000"/>
              </a:lnSpc>
              <a:spcBef>
                <a:spcPct val="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 sz="1200">
                <a:latin typeface="Times New Roman" pitchFamily="16" charset="0"/>
              </a:defRPr>
            </a:lvl1pPr>
          </a:lstStyle>
          <a:p>
            <a:fld id="{26391C01-1D33-4C88-9C59-BD7949ED8CBF}" type="slidenum">
              <a:rPr lang="de-CH"/>
              <a:pPr/>
              <a:t>‹#›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3180530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AutoShape 1"/>
          <p:cNvSpPr>
            <a:spLocks noChangeArrowheads="1"/>
          </p:cNvSpPr>
          <p:nvPr/>
        </p:nvSpPr>
        <p:spPr bwMode="auto">
          <a:xfrm>
            <a:off x="0" y="0"/>
            <a:ext cx="6799263" cy="98758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CH" dirty="0"/>
          </a:p>
        </p:txBody>
      </p:sp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6799263" cy="98758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de-CH" dirty="0"/>
          </a:p>
        </p:txBody>
      </p:sp>
      <p:sp>
        <p:nvSpPr>
          <p:cNvPr id="3075" name="AutoShape 3"/>
          <p:cNvSpPr>
            <a:spLocks noChangeArrowheads="1"/>
          </p:cNvSpPr>
          <p:nvPr/>
        </p:nvSpPr>
        <p:spPr bwMode="auto">
          <a:xfrm>
            <a:off x="0" y="0"/>
            <a:ext cx="6799263" cy="987425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de-CH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43225" cy="490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hangingPunct="0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latin typeface="Nimbus Roman No9 L" pitchFamily="16" charset="0"/>
              </a:defRPr>
            </a:lvl1pPr>
          </a:lstStyle>
          <a:p>
            <a:endParaRPr lang="en-GB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3851275" y="0"/>
            <a:ext cx="2943225" cy="490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latin typeface="Nimbus Roman No9 L" pitchFamily="16" charset="0"/>
              </a:defRPr>
            </a:lvl1pPr>
          </a:lstStyle>
          <a:p>
            <a:endParaRPr lang="en-GB" dirty="0"/>
          </a:p>
        </p:txBody>
      </p:sp>
      <p:sp>
        <p:nvSpPr>
          <p:cNvPr id="3078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30275" y="741363"/>
            <a:ext cx="4933950" cy="36988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9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906463" y="4691063"/>
            <a:ext cx="4981575" cy="4438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CH" smtClean="0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ftr"/>
          </p:nvPr>
        </p:nvSpPr>
        <p:spPr bwMode="auto">
          <a:xfrm>
            <a:off x="0" y="9380538"/>
            <a:ext cx="2943225" cy="4905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hangingPunct="0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latin typeface="Nimbus Roman No9 L" pitchFamily="16" charset="0"/>
              </a:defRPr>
            </a:lvl1pPr>
          </a:lstStyle>
          <a:p>
            <a:endParaRPr lang="en-GB" dirty="0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3851275" y="9380538"/>
            <a:ext cx="2943225" cy="4905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latin typeface="Nimbus Roman No9 L" pitchFamily="16" charset="0"/>
              </a:defRPr>
            </a:lvl1pPr>
          </a:lstStyle>
          <a:p>
            <a:fld id="{FE4620FC-5404-4E8D-AA15-7C685E11D267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21880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57200" rtl="0" fontAlgn="base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57200" rtl="0" fontAlgn="base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57200" rtl="0" fontAlgn="base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57200" rtl="0" fontAlgn="base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gif"/><Relationship Id="rId4" Type="http://schemas.openxmlformats.org/officeDocument/2006/relationships/image" Target="../media/image5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8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1109663"/>
            <a:ext cx="8382000" cy="1089025"/>
          </a:xfrm>
        </p:spPr>
        <p:txBody>
          <a:bodyPr tIns="45720" bIns="45720"/>
          <a:lstStyle>
            <a:lvl1pPr>
              <a:defRPr sz="3200"/>
            </a:lvl1pPr>
          </a:lstStyle>
          <a:p>
            <a:r>
              <a:rPr lang="en-GB" noProof="0" smtClean="0"/>
              <a:t>Mastertitelformat bearbeiten</a:t>
            </a:r>
            <a:endParaRPr lang="en-GB" noProof="0"/>
          </a:p>
        </p:txBody>
      </p:sp>
      <p:sp>
        <p:nvSpPr>
          <p:cNvPr id="13518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2305050"/>
            <a:ext cx="8382000" cy="776288"/>
          </a:xfrm>
        </p:spPr>
        <p:txBody>
          <a:bodyPr tIns="45720" bIns="45720" anchor="t" anchorCtr="0">
            <a:normAutofit/>
          </a:bodyPr>
          <a:lstStyle>
            <a:lvl1pPr marL="0" indent="0">
              <a:buFont typeface="Wingdings" pitchFamily="16" charset="2"/>
              <a:buNone/>
              <a:defRPr/>
            </a:lvl1pPr>
          </a:lstStyle>
          <a:p>
            <a:r>
              <a:rPr lang="en-GB" noProof="0" smtClean="0"/>
              <a:t>Master-Untertitelformat bearbeiten</a:t>
            </a:r>
            <a:endParaRPr lang="en-GB" noProof="0"/>
          </a:p>
        </p:txBody>
      </p:sp>
      <p:pic>
        <p:nvPicPr>
          <p:cNvPr id="135187" name="Grafik 20" descr="footer.jpg"/>
          <p:cNvPicPr>
            <a:picLocks noChangeAspect="1"/>
          </p:cNvPicPr>
          <p:nvPr userDrawn="1"/>
        </p:nvPicPr>
        <p:blipFill>
          <a:blip r:embed="rId2" cstate="print"/>
          <a:srcRect l="307" r="360" b="8740"/>
          <a:stretch>
            <a:fillRect/>
          </a:stretch>
        </p:blipFill>
        <p:spPr bwMode="auto">
          <a:xfrm>
            <a:off x="0" y="6577013"/>
            <a:ext cx="914400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Line 16"/>
          <p:cNvSpPr>
            <a:spLocks noChangeShapeType="1"/>
          </p:cNvSpPr>
          <p:nvPr userDrawn="1"/>
        </p:nvSpPr>
        <p:spPr bwMode="auto">
          <a:xfrm>
            <a:off x="8763000" y="0"/>
            <a:ext cx="0" cy="150813"/>
          </a:xfrm>
          <a:prstGeom prst="line">
            <a:avLst/>
          </a:prstGeom>
          <a:noFill/>
          <a:ln w="635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5" name="Line 17"/>
          <p:cNvSpPr>
            <a:spLocks noChangeShapeType="1"/>
          </p:cNvSpPr>
          <p:nvPr userDrawn="1"/>
        </p:nvSpPr>
        <p:spPr bwMode="auto">
          <a:xfrm>
            <a:off x="7092950" y="0"/>
            <a:ext cx="0" cy="150813"/>
          </a:xfrm>
          <a:prstGeom prst="line">
            <a:avLst/>
          </a:prstGeom>
          <a:noFill/>
          <a:ln w="635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6" name="Line 18"/>
          <p:cNvSpPr>
            <a:spLocks noChangeShapeType="1"/>
          </p:cNvSpPr>
          <p:nvPr userDrawn="1"/>
        </p:nvSpPr>
        <p:spPr bwMode="auto">
          <a:xfrm>
            <a:off x="5422900" y="0"/>
            <a:ext cx="0" cy="150813"/>
          </a:xfrm>
          <a:prstGeom prst="line">
            <a:avLst/>
          </a:prstGeom>
          <a:noFill/>
          <a:ln w="635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7" name="Line 19"/>
          <p:cNvSpPr>
            <a:spLocks noChangeShapeType="1"/>
          </p:cNvSpPr>
          <p:nvPr userDrawn="1"/>
        </p:nvSpPr>
        <p:spPr bwMode="auto">
          <a:xfrm>
            <a:off x="3754438" y="0"/>
            <a:ext cx="0" cy="150813"/>
          </a:xfrm>
          <a:prstGeom prst="line">
            <a:avLst/>
          </a:prstGeom>
          <a:noFill/>
          <a:ln w="635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9" name="Datumsplatzhalt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4F461-6593-495B-88AE-C71AB7EFCCE7}" type="datetime2">
              <a:rPr lang="en-GB" noProof="0" smtClean="0"/>
              <a:pPr/>
              <a:t>Friday, 26 June 2020</a:t>
            </a:fld>
            <a:endParaRPr lang="en-GB" noProof="0" dirty="0"/>
          </a:p>
        </p:txBody>
      </p:sp>
      <p:sp>
        <p:nvSpPr>
          <p:cNvPr id="20" name="Foliennummernplatzhalt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516AB8-4C80-40CA-B4C0-3A8331293178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21" name="Fußzeilenplatzhalt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dirty="0" smtClean="0"/>
              <a:t>D-ERDW/I</a:t>
            </a:r>
            <a:r>
              <a:rPr lang="en-GB" cap="small" dirty="0" smtClean="0"/>
              <a:t>nstitute of</a:t>
            </a:r>
            <a:r>
              <a:rPr lang="en-GB" dirty="0" smtClean="0"/>
              <a:t> G</a:t>
            </a:r>
            <a:r>
              <a:rPr lang="en-GB" cap="small" dirty="0" smtClean="0"/>
              <a:t>eophysics</a:t>
            </a:r>
            <a:r>
              <a:rPr lang="en-GB" dirty="0" smtClean="0"/>
              <a:t>/AEIL</a:t>
            </a:r>
            <a:endParaRPr lang="en-GB" dirty="0"/>
          </a:p>
        </p:txBody>
      </p:sp>
      <p:pic>
        <p:nvPicPr>
          <p:cNvPr id="22" name="Picture 12" descr="eth_ologo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9413" y="152401"/>
            <a:ext cx="1649412" cy="419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Grafik 14" descr="muster_logo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7271370" y="133757"/>
            <a:ext cx="1186830" cy="560448"/>
          </a:xfrm>
          <a:prstGeom prst="rect">
            <a:avLst/>
          </a:prstGeom>
        </p:spPr>
      </p:pic>
      <p:pic>
        <p:nvPicPr>
          <p:cNvPr id="18" name="Grafik 16" descr="pic_titel_1.jpg"/>
          <p:cNvPicPr>
            <a:picLocks noChangeAspect="1"/>
          </p:cNvPicPr>
          <p:nvPr userDrawn="1"/>
        </p:nvPicPr>
        <p:blipFill>
          <a:blip r:embed="rId5" cstate="print"/>
          <a:srcRect b="1765"/>
          <a:stretch>
            <a:fillRect/>
          </a:stretch>
        </p:blipFill>
        <p:spPr>
          <a:xfrm>
            <a:off x="-1587" y="3292475"/>
            <a:ext cx="9144000" cy="3286125"/>
          </a:xfrm>
          <a:prstGeom prst="rect">
            <a:avLst/>
          </a:prstGeom>
        </p:spPr>
      </p:pic>
      <p:sp>
        <p:nvSpPr>
          <p:cNvPr id="23" name="Line 16"/>
          <p:cNvSpPr>
            <a:spLocks noChangeShapeType="1"/>
          </p:cNvSpPr>
          <p:nvPr userDrawn="1"/>
        </p:nvSpPr>
        <p:spPr bwMode="auto">
          <a:xfrm>
            <a:off x="2185988" y="6697663"/>
            <a:ext cx="0" cy="176212"/>
          </a:xfrm>
          <a:prstGeom prst="line">
            <a:avLst/>
          </a:prstGeom>
          <a:noFill/>
          <a:ln w="63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8" name="Line 16"/>
          <p:cNvSpPr>
            <a:spLocks noChangeShapeType="1"/>
          </p:cNvSpPr>
          <p:nvPr userDrawn="1"/>
        </p:nvSpPr>
        <p:spPr bwMode="auto">
          <a:xfrm>
            <a:off x="7091363" y="6697663"/>
            <a:ext cx="0" cy="176212"/>
          </a:xfrm>
          <a:prstGeom prst="line">
            <a:avLst/>
          </a:prstGeom>
          <a:noFill/>
          <a:ln w="63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GB" noProof="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8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1109663"/>
            <a:ext cx="8382000" cy="1089025"/>
          </a:xfrm>
        </p:spPr>
        <p:txBody>
          <a:bodyPr tIns="45720" bIns="45720"/>
          <a:lstStyle>
            <a:lvl1pPr>
              <a:defRPr sz="3200"/>
            </a:lvl1pPr>
          </a:lstStyle>
          <a:p>
            <a:r>
              <a:rPr lang="hr-HR" noProof="0" dirty="0" err="1" smtClean="0"/>
              <a:t>Mastertitelformat</a:t>
            </a:r>
            <a:r>
              <a:rPr lang="hr-HR" noProof="0" dirty="0" smtClean="0"/>
              <a:t> </a:t>
            </a:r>
            <a:r>
              <a:rPr lang="hr-HR" noProof="0" dirty="0" err="1" smtClean="0"/>
              <a:t>bearbeiten</a:t>
            </a:r>
            <a:endParaRPr lang="hr-HR" noProof="0" dirty="0"/>
          </a:p>
        </p:txBody>
      </p:sp>
      <p:sp>
        <p:nvSpPr>
          <p:cNvPr id="13518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2305050"/>
            <a:ext cx="8382000" cy="776288"/>
          </a:xfrm>
        </p:spPr>
        <p:txBody>
          <a:bodyPr tIns="45720" bIns="45720" anchor="t" anchorCtr="0">
            <a:normAutofit/>
          </a:bodyPr>
          <a:lstStyle>
            <a:lvl1pPr marL="0" indent="0">
              <a:buFont typeface="Wingdings" pitchFamily="16" charset="2"/>
              <a:buNone/>
              <a:defRPr/>
            </a:lvl1pPr>
          </a:lstStyle>
          <a:p>
            <a:r>
              <a:rPr lang="hr-HR" noProof="0" dirty="0" smtClean="0"/>
              <a:t>Master-</a:t>
            </a:r>
            <a:r>
              <a:rPr lang="hr-HR" noProof="0" dirty="0" err="1" smtClean="0"/>
              <a:t>Untertitelformat</a:t>
            </a:r>
            <a:r>
              <a:rPr lang="hr-HR" noProof="0" dirty="0" smtClean="0"/>
              <a:t> </a:t>
            </a:r>
            <a:r>
              <a:rPr lang="hr-HR" noProof="0" dirty="0" err="1" smtClean="0"/>
              <a:t>bearbeiten</a:t>
            </a:r>
            <a:endParaRPr lang="hr-HR" noProof="0" dirty="0"/>
          </a:p>
        </p:txBody>
      </p:sp>
      <p:pic>
        <p:nvPicPr>
          <p:cNvPr id="135187" name="Grafik 20" descr="footer.jpg"/>
          <p:cNvPicPr>
            <a:picLocks noChangeAspect="1"/>
          </p:cNvPicPr>
          <p:nvPr userDrawn="1"/>
        </p:nvPicPr>
        <p:blipFill>
          <a:blip r:embed="rId2" cstate="print"/>
          <a:srcRect l="307" r="360" b="8740"/>
          <a:stretch>
            <a:fillRect/>
          </a:stretch>
        </p:blipFill>
        <p:spPr bwMode="auto">
          <a:xfrm>
            <a:off x="0" y="6577013"/>
            <a:ext cx="914400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Line 16"/>
          <p:cNvSpPr>
            <a:spLocks noChangeShapeType="1"/>
          </p:cNvSpPr>
          <p:nvPr userDrawn="1"/>
        </p:nvSpPr>
        <p:spPr bwMode="auto">
          <a:xfrm>
            <a:off x="8763000" y="0"/>
            <a:ext cx="0" cy="150813"/>
          </a:xfrm>
          <a:prstGeom prst="line">
            <a:avLst/>
          </a:prstGeom>
          <a:noFill/>
          <a:ln w="635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5" name="Line 17"/>
          <p:cNvSpPr>
            <a:spLocks noChangeShapeType="1"/>
          </p:cNvSpPr>
          <p:nvPr userDrawn="1"/>
        </p:nvSpPr>
        <p:spPr bwMode="auto">
          <a:xfrm>
            <a:off x="7092950" y="0"/>
            <a:ext cx="0" cy="150813"/>
          </a:xfrm>
          <a:prstGeom prst="line">
            <a:avLst/>
          </a:prstGeom>
          <a:noFill/>
          <a:ln w="635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6" name="Line 18"/>
          <p:cNvSpPr>
            <a:spLocks noChangeShapeType="1"/>
          </p:cNvSpPr>
          <p:nvPr userDrawn="1"/>
        </p:nvSpPr>
        <p:spPr bwMode="auto">
          <a:xfrm>
            <a:off x="5422900" y="0"/>
            <a:ext cx="0" cy="150813"/>
          </a:xfrm>
          <a:prstGeom prst="line">
            <a:avLst/>
          </a:prstGeom>
          <a:noFill/>
          <a:ln w="635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7" name="Line 19"/>
          <p:cNvSpPr>
            <a:spLocks noChangeShapeType="1"/>
          </p:cNvSpPr>
          <p:nvPr userDrawn="1"/>
        </p:nvSpPr>
        <p:spPr bwMode="auto">
          <a:xfrm>
            <a:off x="3754438" y="0"/>
            <a:ext cx="0" cy="150813"/>
          </a:xfrm>
          <a:prstGeom prst="line">
            <a:avLst/>
          </a:prstGeom>
          <a:noFill/>
          <a:ln w="635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9" name="Datumsplatzhalt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4F461-6593-495B-88AE-C71AB7EFCCE7}" type="datetime2">
              <a:rPr lang="en-GB" noProof="0" smtClean="0"/>
              <a:pPr/>
              <a:t>Friday, 26 June 2020</a:t>
            </a:fld>
            <a:endParaRPr lang="en-GB" noProof="0" dirty="0"/>
          </a:p>
        </p:txBody>
      </p:sp>
      <p:sp>
        <p:nvSpPr>
          <p:cNvPr id="20" name="Foliennummernplatzhalt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516AB8-4C80-40CA-B4C0-3A8331293178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21" name="Fußzeilenplatzhalt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dirty="0" smtClean="0"/>
              <a:t>D-ERDW/I</a:t>
            </a:r>
            <a:r>
              <a:rPr lang="en-GB" cap="small" dirty="0" smtClean="0"/>
              <a:t>nstitute of</a:t>
            </a:r>
            <a:r>
              <a:rPr lang="en-GB" dirty="0" smtClean="0"/>
              <a:t> G</a:t>
            </a:r>
            <a:r>
              <a:rPr lang="en-GB" cap="small" dirty="0" smtClean="0"/>
              <a:t>eophysics</a:t>
            </a:r>
            <a:r>
              <a:rPr lang="en-GB" dirty="0" smtClean="0"/>
              <a:t>/AEIL</a:t>
            </a:r>
            <a:endParaRPr lang="en-GB" dirty="0"/>
          </a:p>
        </p:txBody>
      </p:sp>
      <p:pic>
        <p:nvPicPr>
          <p:cNvPr id="22" name="Picture 12" descr="eth_ologo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9413" y="152401"/>
            <a:ext cx="1649412" cy="419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Grafik 14" descr="muster_logo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7271370" y="133757"/>
            <a:ext cx="1186830" cy="560448"/>
          </a:xfrm>
          <a:prstGeom prst="rect">
            <a:avLst/>
          </a:prstGeom>
        </p:spPr>
      </p:pic>
      <p:pic>
        <p:nvPicPr>
          <p:cNvPr id="18" name="Grafik 16" descr="pic_titel_1.jpg"/>
          <p:cNvPicPr>
            <a:picLocks noChangeAspect="1"/>
          </p:cNvPicPr>
          <p:nvPr userDrawn="1"/>
        </p:nvPicPr>
        <p:blipFill>
          <a:blip r:embed="rId5" cstate="print"/>
          <a:srcRect b="1765"/>
          <a:stretch>
            <a:fillRect/>
          </a:stretch>
        </p:blipFill>
        <p:spPr>
          <a:xfrm>
            <a:off x="-1587" y="3292475"/>
            <a:ext cx="9144000" cy="3286125"/>
          </a:xfrm>
          <a:prstGeom prst="rect">
            <a:avLst/>
          </a:prstGeom>
        </p:spPr>
      </p:pic>
      <p:sp>
        <p:nvSpPr>
          <p:cNvPr id="23" name="Line 16"/>
          <p:cNvSpPr>
            <a:spLocks noChangeShapeType="1"/>
          </p:cNvSpPr>
          <p:nvPr userDrawn="1"/>
        </p:nvSpPr>
        <p:spPr bwMode="auto">
          <a:xfrm>
            <a:off x="2185988" y="6697663"/>
            <a:ext cx="0" cy="176212"/>
          </a:xfrm>
          <a:prstGeom prst="line">
            <a:avLst/>
          </a:prstGeom>
          <a:noFill/>
          <a:ln w="63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8" name="Line 16"/>
          <p:cNvSpPr>
            <a:spLocks noChangeShapeType="1"/>
          </p:cNvSpPr>
          <p:nvPr userDrawn="1"/>
        </p:nvSpPr>
        <p:spPr bwMode="auto">
          <a:xfrm>
            <a:off x="7091363" y="6697663"/>
            <a:ext cx="0" cy="176212"/>
          </a:xfrm>
          <a:prstGeom prst="line">
            <a:avLst/>
          </a:prstGeom>
          <a:noFill/>
          <a:ln w="63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GB" noProof="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8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1109663"/>
            <a:ext cx="8382000" cy="1089025"/>
          </a:xfrm>
        </p:spPr>
        <p:txBody>
          <a:bodyPr tIns="45720" bIns="45720"/>
          <a:lstStyle>
            <a:lvl1pPr>
              <a:defRPr sz="3200"/>
            </a:lvl1pPr>
          </a:lstStyle>
          <a:p>
            <a:r>
              <a:rPr lang="hr-HR" noProof="0" dirty="0" err="1" smtClean="0"/>
              <a:t>Mastertitelformat</a:t>
            </a:r>
            <a:r>
              <a:rPr lang="hr-HR" noProof="0" dirty="0" smtClean="0"/>
              <a:t> </a:t>
            </a:r>
            <a:r>
              <a:rPr lang="hr-HR" noProof="0" dirty="0" err="1" smtClean="0"/>
              <a:t>bearbeiten</a:t>
            </a:r>
            <a:endParaRPr lang="hr-HR" noProof="0" dirty="0"/>
          </a:p>
        </p:txBody>
      </p:sp>
      <p:sp>
        <p:nvSpPr>
          <p:cNvPr id="13518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2305050"/>
            <a:ext cx="8382000" cy="776288"/>
          </a:xfrm>
        </p:spPr>
        <p:txBody>
          <a:bodyPr tIns="45720" bIns="45720" anchor="t" anchorCtr="0">
            <a:normAutofit/>
          </a:bodyPr>
          <a:lstStyle>
            <a:lvl1pPr marL="0" indent="0">
              <a:buFont typeface="Wingdings" pitchFamily="16" charset="2"/>
              <a:buNone/>
              <a:defRPr/>
            </a:lvl1pPr>
          </a:lstStyle>
          <a:p>
            <a:r>
              <a:rPr lang="hr-HR" noProof="0" dirty="0" smtClean="0"/>
              <a:t>Master-</a:t>
            </a:r>
            <a:r>
              <a:rPr lang="hr-HR" noProof="0" dirty="0" err="1" smtClean="0"/>
              <a:t>Untertitelformat</a:t>
            </a:r>
            <a:r>
              <a:rPr lang="hr-HR" noProof="0" dirty="0" smtClean="0"/>
              <a:t> </a:t>
            </a:r>
            <a:r>
              <a:rPr lang="hr-HR" noProof="0" dirty="0" err="1" smtClean="0"/>
              <a:t>bearbeiten</a:t>
            </a:r>
            <a:endParaRPr lang="hr-HR" noProof="0" dirty="0"/>
          </a:p>
        </p:txBody>
      </p:sp>
      <p:pic>
        <p:nvPicPr>
          <p:cNvPr id="135187" name="Grafik 20" descr="footer.jpg"/>
          <p:cNvPicPr>
            <a:picLocks noChangeAspect="1"/>
          </p:cNvPicPr>
          <p:nvPr userDrawn="1"/>
        </p:nvPicPr>
        <p:blipFill>
          <a:blip r:embed="rId2" cstate="print"/>
          <a:srcRect l="307" r="360" b="8740"/>
          <a:stretch>
            <a:fillRect/>
          </a:stretch>
        </p:blipFill>
        <p:spPr bwMode="auto">
          <a:xfrm>
            <a:off x="0" y="6577013"/>
            <a:ext cx="914400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Line 16"/>
          <p:cNvSpPr>
            <a:spLocks noChangeShapeType="1"/>
          </p:cNvSpPr>
          <p:nvPr userDrawn="1"/>
        </p:nvSpPr>
        <p:spPr bwMode="auto">
          <a:xfrm>
            <a:off x="8763000" y="0"/>
            <a:ext cx="0" cy="150813"/>
          </a:xfrm>
          <a:prstGeom prst="line">
            <a:avLst/>
          </a:prstGeom>
          <a:noFill/>
          <a:ln w="635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5" name="Line 17"/>
          <p:cNvSpPr>
            <a:spLocks noChangeShapeType="1"/>
          </p:cNvSpPr>
          <p:nvPr userDrawn="1"/>
        </p:nvSpPr>
        <p:spPr bwMode="auto">
          <a:xfrm>
            <a:off x="7092950" y="0"/>
            <a:ext cx="0" cy="150813"/>
          </a:xfrm>
          <a:prstGeom prst="line">
            <a:avLst/>
          </a:prstGeom>
          <a:noFill/>
          <a:ln w="635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6" name="Line 18"/>
          <p:cNvSpPr>
            <a:spLocks noChangeShapeType="1"/>
          </p:cNvSpPr>
          <p:nvPr userDrawn="1"/>
        </p:nvSpPr>
        <p:spPr bwMode="auto">
          <a:xfrm>
            <a:off x="5422900" y="0"/>
            <a:ext cx="0" cy="150813"/>
          </a:xfrm>
          <a:prstGeom prst="line">
            <a:avLst/>
          </a:prstGeom>
          <a:noFill/>
          <a:ln w="635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7" name="Line 19"/>
          <p:cNvSpPr>
            <a:spLocks noChangeShapeType="1"/>
          </p:cNvSpPr>
          <p:nvPr userDrawn="1"/>
        </p:nvSpPr>
        <p:spPr bwMode="auto">
          <a:xfrm>
            <a:off x="3754438" y="0"/>
            <a:ext cx="0" cy="150813"/>
          </a:xfrm>
          <a:prstGeom prst="line">
            <a:avLst/>
          </a:prstGeom>
          <a:noFill/>
          <a:ln w="635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9" name="Datumsplatzhalt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4F461-6593-495B-88AE-C71AB7EFCCE7}" type="datetime2">
              <a:rPr lang="en-GB" noProof="0" smtClean="0"/>
              <a:pPr/>
              <a:t>Friday, 26 June 2020</a:t>
            </a:fld>
            <a:endParaRPr lang="en-GB" noProof="0" dirty="0"/>
          </a:p>
        </p:txBody>
      </p:sp>
      <p:sp>
        <p:nvSpPr>
          <p:cNvPr id="20" name="Foliennummernplatzhalt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516AB8-4C80-40CA-B4C0-3A8331293178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21" name="Fußzeilenplatzhalt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dirty="0" smtClean="0"/>
              <a:t>D-ERDW/I</a:t>
            </a:r>
            <a:r>
              <a:rPr lang="en-GB" cap="small" dirty="0" smtClean="0"/>
              <a:t>nstitute of</a:t>
            </a:r>
            <a:r>
              <a:rPr lang="en-GB" dirty="0" smtClean="0"/>
              <a:t> G</a:t>
            </a:r>
            <a:r>
              <a:rPr lang="en-GB" cap="small" dirty="0" smtClean="0"/>
              <a:t>eophysics</a:t>
            </a:r>
            <a:r>
              <a:rPr lang="en-GB" dirty="0" smtClean="0"/>
              <a:t>/AEIL</a:t>
            </a:r>
            <a:endParaRPr lang="en-GB" dirty="0"/>
          </a:p>
        </p:txBody>
      </p:sp>
      <p:pic>
        <p:nvPicPr>
          <p:cNvPr id="22" name="Picture 12" descr="eth_ologo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9413" y="152401"/>
            <a:ext cx="1649412" cy="419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Grafik 14" descr="pic_titel_2.jpg"/>
          <p:cNvPicPr>
            <a:picLocks noChangeAspect="1"/>
          </p:cNvPicPr>
          <p:nvPr userDrawn="1"/>
        </p:nvPicPr>
        <p:blipFill>
          <a:blip r:embed="rId4" cstate="print"/>
          <a:srcRect t="1765"/>
          <a:stretch>
            <a:fillRect/>
          </a:stretch>
        </p:blipFill>
        <p:spPr>
          <a:xfrm>
            <a:off x="-1587" y="3292475"/>
            <a:ext cx="9144000" cy="3286125"/>
          </a:xfrm>
          <a:prstGeom prst="rect">
            <a:avLst/>
          </a:prstGeom>
        </p:spPr>
      </p:pic>
      <p:pic>
        <p:nvPicPr>
          <p:cNvPr id="16" name="Grafik 14" descr="muster_logo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271370" y="133757"/>
            <a:ext cx="1186830" cy="560448"/>
          </a:xfrm>
          <a:prstGeom prst="rect">
            <a:avLst/>
          </a:prstGeom>
        </p:spPr>
      </p:pic>
      <p:sp>
        <p:nvSpPr>
          <p:cNvPr id="17" name="Line 16"/>
          <p:cNvSpPr>
            <a:spLocks noChangeShapeType="1"/>
          </p:cNvSpPr>
          <p:nvPr userDrawn="1"/>
        </p:nvSpPr>
        <p:spPr bwMode="auto">
          <a:xfrm>
            <a:off x="2185988" y="6697663"/>
            <a:ext cx="0" cy="176212"/>
          </a:xfrm>
          <a:prstGeom prst="line">
            <a:avLst/>
          </a:prstGeom>
          <a:noFill/>
          <a:ln w="63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8" name="Line 16"/>
          <p:cNvSpPr>
            <a:spLocks noChangeShapeType="1"/>
          </p:cNvSpPr>
          <p:nvPr userDrawn="1"/>
        </p:nvSpPr>
        <p:spPr bwMode="auto">
          <a:xfrm>
            <a:off x="7091363" y="6697663"/>
            <a:ext cx="0" cy="176212"/>
          </a:xfrm>
          <a:prstGeom prst="line">
            <a:avLst/>
          </a:prstGeom>
          <a:noFill/>
          <a:ln w="63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GB" noProof="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noProof="0" dirty="0" err="1" smtClean="0"/>
              <a:t>Titelmasterformat</a:t>
            </a:r>
            <a:r>
              <a:rPr lang="hr-HR" noProof="0" dirty="0" smtClean="0"/>
              <a:t> </a:t>
            </a:r>
            <a:r>
              <a:rPr lang="hr-HR" noProof="0" dirty="0" err="1" smtClean="0"/>
              <a:t>durch</a:t>
            </a:r>
            <a:r>
              <a:rPr lang="hr-HR" noProof="0" dirty="0" smtClean="0"/>
              <a:t> </a:t>
            </a:r>
            <a:r>
              <a:rPr lang="hr-HR" noProof="0" dirty="0" err="1" smtClean="0"/>
              <a:t>Klicken</a:t>
            </a:r>
            <a:r>
              <a:rPr lang="hr-HR" noProof="0" dirty="0" smtClean="0"/>
              <a:t> </a:t>
            </a:r>
            <a:r>
              <a:rPr lang="hr-HR" noProof="0" dirty="0" err="1" smtClean="0"/>
              <a:t>bearbeiten</a:t>
            </a:r>
            <a:endParaRPr lang="hr-HR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noProof="0" dirty="0" err="1" smtClean="0"/>
              <a:t>Textmasterformate</a:t>
            </a:r>
            <a:r>
              <a:rPr lang="hr-HR" noProof="0" dirty="0" smtClean="0"/>
              <a:t> </a:t>
            </a:r>
            <a:r>
              <a:rPr lang="hr-HR" noProof="0" dirty="0" err="1" smtClean="0"/>
              <a:t>durch</a:t>
            </a:r>
            <a:r>
              <a:rPr lang="hr-HR" noProof="0" dirty="0" smtClean="0"/>
              <a:t> </a:t>
            </a:r>
            <a:r>
              <a:rPr lang="hr-HR" noProof="0" dirty="0" err="1" smtClean="0"/>
              <a:t>Klicken</a:t>
            </a:r>
            <a:r>
              <a:rPr lang="hr-HR" noProof="0" dirty="0" smtClean="0"/>
              <a:t> </a:t>
            </a:r>
            <a:r>
              <a:rPr lang="hr-HR" noProof="0" dirty="0" err="1" smtClean="0"/>
              <a:t>bearbeiten</a:t>
            </a:r>
            <a:endParaRPr lang="hr-HR" noProof="0" dirty="0" smtClean="0"/>
          </a:p>
          <a:p>
            <a:pPr lvl="1"/>
            <a:r>
              <a:rPr lang="hr-HR" noProof="0" dirty="0" err="1" smtClean="0"/>
              <a:t>Zweite</a:t>
            </a:r>
            <a:r>
              <a:rPr lang="hr-HR" noProof="0" dirty="0" smtClean="0"/>
              <a:t> </a:t>
            </a:r>
            <a:r>
              <a:rPr lang="hr-HR" noProof="0" dirty="0" err="1" smtClean="0"/>
              <a:t>Ebene</a:t>
            </a:r>
            <a:endParaRPr lang="hr-HR" noProof="0" dirty="0" smtClean="0"/>
          </a:p>
          <a:p>
            <a:pPr lvl="2"/>
            <a:r>
              <a:rPr lang="hr-HR" noProof="0" dirty="0" err="1" smtClean="0"/>
              <a:t>Dritte</a:t>
            </a:r>
            <a:r>
              <a:rPr lang="hr-HR" noProof="0" dirty="0" smtClean="0"/>
              <a:t> </a:t>
            </a:r>
            <a:r>
              <a:rPr lang="hr-HR" noProof="0" dirty="0" err="1" smtClean="0"/>
              <a:t>Ebene</a:t>
            </a:r>
            <a:endParaRPr lang="hr-HR" noProof="0" dirty="0" smtClean="0"/>
          </a:p>
          <a:p>
            <a:pPr lvl="3"/>
            <a:r>
              <a:rPr lang="hr-HR" noProof="0" dirty="0" err="1" smtClean="0"/>
              <a:t>Vierte</a:t>
            </a:r>
            <a:r>
              <a:rPr lang="hr-HR" noProof="0" dirty="0" smtClean="0"/>
              <a:t> </a:t>
            </a:r>
            <a:r>
              <a:rPr lang="hr-HR" noProof="0" dirty="0" err="1" smtClean="0"/>
              <a:t>Ebene</a:t>
            </a:r>
            <a:endParaRPr lang="hr-HR" noProof="0" dirty="0" smtClean="0"/>
          </a:p>
          <a:p>
            <a:pPr lvl="4"/>
            <a:r>
              <a:rPr lang="hr-HR" noProof="0" dirty="0" err="1" smtClean="0"/>
              <a:t>Fünfte</a:t>
            </a:r>
            <a:r>
              <a:rPr lang="hr-HR" noProof="0" dirty="0" smtClean="0"/>
              <a:t> </a:t>
            </a:r>
            <a:r>
              <a:rPr lang="hr-HR" noProof="0" dirty="0" err="1" smtClean="0"/>
              <a:t>Ebene</a:t>
            </a:r>
            <a:endParaRPr lang="hr-HR" noProof="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A343B0-3342-4D55-8156-0324F09499EE}" type="datetime2">
              <a:rPr lang="en-GB" noProof="0" smtClean="0"/>
              <a:pPr/>
              <a:t>Friday, 26 June 2020</a:t>
            </a:fld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69F85DD-1765-4155-BE31-DCDCF098BCB6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 smtClean="0"/>
              <a:t>D-ERDW/I</a:t>
            </a:r>
            <a:r>
              <a:rPr lang="en-GB" cap="small" dirty="0" smtClean="0"/>
              <a:t>nstitute of</a:t>
            </a:r>
            <a:r>
              <a:rPr lang="en-GB" dirty="0" smtClean="0"/>
              <a:t> G</a:t>
            </a:r>
            <a:r>
              <a:rPr lang="en-GB" cap="small" dirty="0" smtClean="0"/>
              <a:t>eophysics</a:t>
            </a:r>
            <a:r>
              <a:rPr lang="en-GB" dirty="0" smtClean="0"/>
              <a:t>/AEIL</a:t>
            </a:r>
            <a:endParaRPr lang="en-GB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1000" y="1528764"/>
            <a:ext cx="8382000" cy="1052512"/>
          </a:xfrm>
        </p:spPr>
        <p:txBody>
          <a:bodyPr>
            <a:normAutofit/>
          </a:bodyPr>
          <a:lstStyle>
            <a:lvl1pPr algn="l">
              <a:defRPr sz="2800" b="1" cap="all">
                <a:solidFill>
                  <a:schemeClr val="bg1"/>
                </a:solidFill>
              </a:defRPr>
            </a:lvl1pPr>
          </a:lstStyle>
          <a:p>
            <a:endParaRPr lang="hr-HR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81000" y="2620962"/>
            <a:ext cx="8382000" cy="1970088"/>
          </a:xfrm>
        </p:spPr>
        <p:txBody>
          <a:bodyPr anchor="t" anchorCtr="0">
            <a:noAutofit/>
          </a:bodyPr>
          <a:lstStyle>
            <a:lvl1pPr marL="0" indent="0">
              <a:buNone/>
              <a:defRPr sz="2000">
                <a:solidFill>
                  <a:schemeClr val="accent4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endParaRPr lang="hr-HR" noProof="0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F3862AB-DB0E-4AB6-A196-7A9757B5D5D5}" type="datetime2">
              <a:rPr lang="en-GB" noProof="0" smtClean="0"/>
              <a:pPr/>
              <a:t>Friday, 26 June 2020</a:t>
            </a:fld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9C2B8F2-8E09-4AC6-98B7-19679AD855BE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 smtClean="0"/>
              <a:t>D-ERDW/I</a:t>
            </a:r>
            <a:r>
              <a:rPr lang="en-GB" cap="small" dirty="0" smtClean="0"/>
              <a:t>nstitute of</a:t>
            </a:r>
            <a:r>
              <a:rPr lang="en-GB" dirty="0" smtClean="0"/>
              <a:t> G</a:t>
            </a:r>
            <a:r>
              <a:rPr lang="en-GB" cap="small" dirty="0" smtClean="0"/>
              <a:t>eophysics</a:t>
            </a:r>
            <a:r>
              <a:rPr lang="en-GB" dirty="0" smtClean="0"/>
              <a:t>/AEIL</a:t>
            </a:r>
            <a:endParaRPr lang="en-GB" dirty="0"/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0" y="635726"/>
            <a:ext cx="9144000" cy="600002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36000" rIns="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lr>
                <a:srgbClr val="2A6AB3"/>
              </a:buClr>
              <a:buSzPct val="110000"/>
              <a:buFont typeface="Wingdings" pitchFamily="16" charset="2"/>
              <a:buNone/>
              <a:tabLst/>
            </a:pPr>
            <a:endParaRPr kumimoji="0" lang="hr-HR" sz="1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noProof="0" dirty="0" err="1" smtClean="0"/>
              <a:t>Titelmasterformat</a:t>
            </a:r>
            <a:r>
              <a:rPr lang="hr-HR" noProof="0" dirty="0" smtClean="0"/>
              <a:t> </a:t>
            </a:r>
            <a:r>
              <a:rPr lang="hr-HR" noProof="0" dirty="0" err="1" smtClean="0"/>
              <a:t>durch</a:t>
            </a:r>
            <a:r>
              <a:rPr lang="hr-HR" noProof="0" dirty="0" smtClean="0"/>
              <a:t> </a:t>
            </a:r>
            <a:r>
              <a:rPr lang="hr-HR" noProof="0" dirty="0" err="1" smtClean="0"/>
              <a:t>Klicken</a:t>
            </a:r>
            <a:r>
              <a:rPr lang="hr-HR" noProof="0" dirty="0" smtClean="0"/>
              <a:t> </a:t>
            </a:r>
            <a:r>
              <a:rPr lang="hr-HR" noProof="0" dirty="0" err="1" smtClean="0"/>
              <a:t>bearbeiten</a:t>
            </a:r>
            <a:endParaRPr lang="hr-HR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81000" y="1751013"/>
            <a:ext cx="4114800" cy="467836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4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noProof="0" dirty="0" err="1" smtClean="0"/>
              <a:t>Textmasterformate</a:t>
            </a:r>
            <a:r>
              <a:rPr lang="hr-HR" noProof="0" dirty="0" smtClean="0"/>
              <a:t> </a:t>
            </a:r>
            <a:r>
              <a:rPr lang="hr-HR" noProof="0" dirty="0" err="1" smtClean="0"/>
              <a:t>durch</a:t>
            </a:r>
            <a:r>
              <a:rPr lang="hr-HR" noProof="0" dirty="0" smtClean="0"/>
              <a:t> </a:t>
            </a:r>
            <a:r>
              <a:rPr lang="hr-HR" noProof="0" dirty="0" err="1" smtClean="0"/>
              <a:t>Klicken</a:t>
            </a:r>
            <a:r>
              <a:rPr lang="hr-HR" noProof="0" dirty="0" smtClean="0"/>
              <a:t> </a:t>
            </a:r>
            <a:r>
              <a:rPr lang="hr-HR" noProof="0" dirty="0" err="1" smtClean="0"/>
              <a:t>bearbeiten</a:t>
            </a:r>
            <a:endParaRPr lang="hr-HR" noProof="0" dirty="0" smtClean="0"/>
          </a:p>
          <a:p>
            <a:pPr lvl="1"/>
            <a:r>
              <a:rPr lang="hr-HR" noProof="0" dirty="0" err="1" smtClean="0"/>
              <a:t>Zweite</a:t>
            </a:r>
            <a:r>
              <a:rPr lang="hr-HR" noProof="0" dirty="0" smtClean="0"/>
              <a:t> </a:t>
            </a:r>
            <a:r>
              <a:rPr lang="hr-HR" noProof="0" dirty="0" err="1" smtClean="0"/>
              <a:t>Ebene</a:t>
            </a:r>
            <a:endParaRPr lang="hr-HR" noProof="0" dirty="0" smtClean="0"/>
          </a:p>
          <a:p>
            <a:pPr lvl="2"/>
            <a:r>
              <a:rPr lang="hr-HR" noProof="0" dirty="0" err="1" smtClean="0"/>
              <a:t>Dritte</a:t>
            </a:r>
            <a:r>
              <a:rPr lang="hr-HR" noProof="0" dirty="0" smtClean="0"/>
              <a:t> </a:t>
            </a:r>
            <a:r>
              <a:rPr lang="hr-HR" noProof="0" dirty="0" err="1" smtClean="0"/>
              <a:t>Ebene</a:t>
            </a:r>
            <a:endParaRPr lang="hr-HR" noProof="0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751013"/>
            <a:ext cx="4114800" cy="467836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4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noProof="0" dirty="0" err="1" smtClean="0"/>
              <a:t>Textmasterformate</a:t>
            </a:r>
            <a:r>
              <a:rPr lang="hr-HR" noProof="0" dirty="0" smtClean="0"/>
              <a:t> </a:t>
            </a:r>
            <a:r>
              <a:rPr lang="hr-HR" noProof="0" dirty="0" err="1" smtClean="0"/>
              <a:t>durch</a:t>
            </a:r>
            <a:r>
              <a:rPr lang="hr-HR" noProof="0" dirty="0" smtClean="0"/>
              <a:t> </a:t>
            </a:r>
            <a:r>
              <a:rPr lang="hr-HR" noProof="0" dirty="0" err="1" smtClean="0"/>
              <a:t>Klicken</a:t>
            </a:r>
            <a:r>
              <a:rPr lang="hr-HR" noProof="0" dirty="0" smtClean="0"/>
              <a:t> </a:t>
            </a:r>
            <a:r>
              <a:rPr lang="hr-HR" noProof="0" dirty="0" err="1" smtClean="0"/>
              <a:t>bearbeiten</a:t>
            </a:r>
            <a:endParaRPr lang="hr-HR" noProof="0" dirty="0" smtClean="0"/>
          </a:p>
          <a:p>
            <a:pPr lvl="1"/>
            <a:r>
              <a:rPr lang="hr-HR" noProof="0" dirty="0" err="1" smtClean="0"/>
              <a:t>Zweite</a:t>
            </a:r>
            <a:r>
              <a:rPr lang="hr-HR" noProof="0" dirty="0" smtClean="0"/>
              <a:t> </a:t>
            </a:r>
            <a:r>
              <a:rPr lang="hr-HR" noProof="0" dirty="0" err="1" smtClean="0"/>
              <a:t>Ebene</a:t>
            </a:r>
            <a:endParaRPr lang="hr-HR" noProof="0" dirty="0" smtClean="0"/>
          </a:p>
          <a:p>
            <a:pPr lvl="2"/>
            <a:r>
              <a:rPr lang="hr-HR" noProof="0" dirty="0" err="1" smtClean="0"/>
              <a:t>Dritte</a:t>
            </a:r>
            <a:r>
              <a:rPr lang="hr-HR" noProof="0" dirty="0" smtClean="0"/>
              <a:t> </a:t>
            </a:r>
            <a:r>
              <a:rPr lang="hr-HR" noProof="0" dirty="0" err="1" smtClean="0"/>
              <a:t>Ebene</a:t>
            </a:r>
            <a:endParaRPr lang="hr-HR" noProof="0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44DC03E-1051-4A9F-A814-9D467E3FC61E}" type="datetime2">
              <a:rPr lang="en-GB" noProof="0" smtClean="0"/>
              <a:pPr/>
              <a:t>Friday, 26 June 2020</a:t>
            </a:fld>
            <a:endParaRPr lang="en-GB" noProof="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26CA804-C4CD-44ED-9306-9FDEDB422600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 smtClean="0"/>
              <a:t>D-ERDW/I</a:t>
            </a:r>
            <a:r>
              <a:rPr lang="en-GB" cap="small" dirty="0" smtClean="0"/>
              <a:t>nstitute of</a:t>
            </a:r>
            <a:r>
              <a:rPr lang="en-GB" dirty="0" smtClean="0"/>
              <a:t> G</a:t>
            </a:r>
            <a:r>
              <a:rPr lang="en-GB" cap="small" dirty="0" smtClean="0"/>
              <a:t>eophysics</a:t>
            </a:r>
            <a:r>
              <a:rPr lang="en-GB" dirty="0" smtClean="0"/>
              <a:t>/AEIL</a:t>
            </a:r>
            <a:endParaRPr lang="en-GB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noProof="0" dirty="0" err="1" smtClean="0"/>
              <a:t>Titelmasterformat</a:t>
            </a:r>
            <a:r>
              <a:rPr lang="hr-HR" noProof="0" dirty="0" smtClean="0"/>
              <a:t> </a:t>
            </a:r>
            <a:r>
              <a:rPr lang="hr-HR" noProof="0" dirty="0" err="1" smtClean="0"/>
              <a:t>durch</a:t>
            </a:r>
            <a:r>
              <a:rPr lang="hr-HR" noProof="0" dirty="0" smtClean="0"/>
              <a:t> </a:t>
            </a:r>
            <a:r>
              <a:rPr lang="hr-HR" noProof="0" dirty="0" err="1" smtClean="0"/>
              <a:t>Klicken</a:t>
            </a:r>
            <a:r>
              <a:rPr lang="hr-HR" noProof="0" dirty="0" smtClean="0"/>
              <a:t> </a:t>
            </a:r>
            <a:r>
              <a:rPr lang="hr-HR" noProof="0" dirty="0" err="1" smtClean="0"/>
              <a:t>bearbeiten</a:t>
            </a:r>
            <a:endParaRPr lang="hr-HR" noProof="0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81C182-9011-41AD-B7AB-8AB2C2994CAE}" type="datetime2">
              <a:rPr lang="en-GB" noProof="0" smtClean="0"/>
              <a:pPr/>
              <a:t>Friday, 26 June 2020</a:t>
            </a:fld>
            <a:endParaRPr lang="en-GB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98229F4-D04A-4D3F-B0C5-1ADC171ACFA0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 smtClean="0"/>
              <a:t>D-ERDW/I</a:t>
            </a:r>
            <a:r>
              <a:rPr lang="en-GB" cap="small" dirty="0" smtClean="0"/>
              <a:t>nstitute of</a:t>
            </a:r>
            <a:r>
              <a:rPr lang="en-GB" dirty="0" smtClean="0"/>
              <a:t> G</a:t>
            </a:r>
            <a:r>
              <a:rPr lang="en-GB" cap="small" dirty="0" smtClean="0"/>
              <a:t>eophysics</a:t>
            </a:r>
            <a:r>
              <a:rPr lang="en-GB" dirty="0" smtClean="0"/>
              <a:t>/AEIL</a:t>
            </a:r>
            <a:endParaRPr lang="en-GB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81C182-9011-41AD-B7AB-8AB2C2994CAE}" type="datetime2">
              <a:rPr lang="en-GB" noProof="0" smtClean="0"/>
              <a:pPr/>
              <a:t>Friday, 26 June 2020</a:t>
            </a:fld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C576A38-9ED5-47EA-8F4B-032E003524A9}" type="slidenum">
              <a:rPr lang="de-DE"/>
              <a:pPr/>
              <a:t>‹#›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 smtClean="0"/>
              <a:t>D-ERDW/I</a:t>
            </a:r>
            <a:r>
              <a:rPr lang="en-GB" cap="small" dirty="0" smtClean="0"/>
              <a:t>nstitute of</a:t>
            </a:r>
            <a:r>
              <a:rPr lang="en-GB" dirty="0" smtClean="0"/>
              <a:t> G</a:t>
            </a:r>
            <a:r>
              <a:rPr lang="en-GB" cap="small" dirty="0" smtClean="0"/>
              <a:t>eophysics</a:t>
            </a:r>
            <a:r>
              <a:rPr lang="en-GB" dirty="0" smtClean="0"/>
              <a:t>/AEIL</a:t>
            </a:r>
            <a:endParaRPr lang="en-GB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91F31F7-A41E-4D39-81A1-53A33384BAD1}" type="datetime2">
              <a:rPr lang="en-GB" noProof="0" smtClean="0"/>
              <a:pPr/>
              <a:t>Friday, 26 June 2020</a:t>
            </a:fld>
            <a:endParaRPr lang="en-GB" noProof="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3F7EB3D-6C05-42A2-B999-E4832731EF43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 smtClean="0"/>
              <a:t>D-ERDW/I</a:t>
            </a:r>
            <a:r>
              <a:rPr lang="en-GB" cap="small" dirty="0" smtClean="0"/>
              <a:t>nstitute of</a:t>
            </a:r>
            <a:r>
              <a:rPr lang="en-GB" dirty="0" smtClean="0"/>
              <a:t> G</a:t>
            </a:r>
            <a:r>
              <a:rPr lang="en-GB" cap="small" dirty="0" smtClean="0"/>
              <a:t>eophysics</a:t>
            </a:r>
            <a:r>
              <a:rPr lang="en-GB" dirty="0" smtClean="0"/>
              <a:t>/AEIL</a:t>
            </a:r>
            <a:endParaRPr lang="en-GB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0" y="957263"/>
            <a:ext cx="9144000" cy="56213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 noProof="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61" name="Grafik 20" descr="footer.jpg"/>
          <p:cNvPicPr>
            <a:picLocks noChangeAspect="1"/>
          </p:cNvPicPr>
          <p:nvPr userDrawn="1"/>
        </p:nvPicPr>
        <p:blipFill>
          <a:blip r:embed="rId11" cstate="print"/>
          <a:srcRect l="307" r="360" b="8740"/>
          <a:stretch>
            <a:fillRect/>
          </a:stretch>
        </p:blipFill>
        <p:spPr bwMode="auto">
          <a:xfrm>
            <a:off x="0" y="6577013"/>
            <a:ext cx="914400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Line 16"/>
          <p:cNvSpPr>
            <a:spLocks noChangeShapeType="1"/>
          </p:cNvSpPr>
          <p:nvPr userDrawn="1"/>
        </p:nvSpPr>
        <p:spPr bwMode="auto">
          <a:xfrm>
            <a:off x="8763000" y="-11113"/>
            <a:ext cx="0" cy="150813"/>
          </a:xfrm>
          <a:prstGeom prst="line">
            <a:avLst/>
          </a:prstGeom>
          <a:noFill/>
          <a:ln w="635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5" name="Line 17"/>
          <p:cNvSpPr>
            <a:spLocks noChangeShapeType="1"/>
          </p:cNvSpPr>
          <p:nvPr userDrawn="1"/>
        </p:nvSpPr>
        <p:spPr bwMode="auto">
          <a:xfrm>
            <a:off x="7092950" y="-11113"/>
            <a:ext cx="0" cy="150813"/>
          </a:xfrm>
          <a:prstGeom prst="line">
            <a:avLst/>
          </a:prstGeom>
          <a:noFill/>
          <a:ln w="635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6" name="Line 18"/>
          <p:cNvSpPr>
            <a:spLocks noChangeShapeType="1"/>
          </p:cNvSpPr>
          <p:nvPr userDrawn="1"/>
        </p:nvSpPr>
        <p:spPr bwMode="auto">
          <a:xfrm>
            <a:off x="5422900" y="-11113"/>
            <a:ext cx="0" cy="150813"/>
          </a:xfrm>
          <a:prstGeom prst="line">
            <a:avLst/>
          </a:prstGeom>
          <a:noFill/>
          <a:ln w="635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7" name="Line 19"/>
          <p:cNvSpPr>
            <a:spLocks noChangeShapeType="1"/>
          </p:cNvSpPr>
          <p:nvPr userDrawn="1"/>
        </p:nvSpPr>
        <p:spPr bwMode="auto">
          <a:xfrm>
            <a:off x="3754438" y="-11113"/>
            <a:ext cx="0" cy="150813"/>
          </a:xfrm>
          <a:prstGeom prst="line">
            <a:avLst/>
          </a:prstGeom>
          <a:noFill/>
          <a:ln w="635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13415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957261"/>
            <a:ext cx="8382000" cy="766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36000" rIns="0" bIns="3600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GB" noProof="0" dirty="0" err="1" smtClean="0"/>
              <a:t>Mastertitelformat</a:t>
            </a:r>
            <a:r>
              <a:rPr lang="en-GB" noProof="0" dirty="0" smtClean="0"/>
              <a:t> </a:t>
            </a:r>
            <a:r>
              <a:rPr lang="en-GB" noProof="0" dirty="0" err="1" smtClean="0"/>
              <a:t>bearbeiten</a:t>
            </a:r>
            <a:endParaRPr lang="en-GB" noProof="0" dirty="0" smtClean="0"/>
          </a:p>
        </p:txBody>
      </p:sp>
      <p:sp>
        <p:nvSpPr>
          <p:cNvPr id="13415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751013"/>
            <a:ext cx="8382000" cy="467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36000" rIns="0" bIns="36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err="1" smtClean="0"/>
              <a:t>Mastertextformat</a:t>
            </a:r>
            <a:r>
              <a:rPr lang="en-GB" noProof="0" dirty="0" smtClean="0"/>
              <a:t> </a:t>
            </a:r>
            <a:r>
              <a:rPr lang="en-GB" noProof="0" dirty="0" err="1" smtClean="0"/>
              <a:t>bearbeiten</a:t>
            </a:r>
            <a:endParaRPr lang="en-GB" noProof="0" dirty="0" smtClean="0"/>
          </a:p>
          <a:p>
            <a:pPr lvl="1"/>
            <a:r>
              <a:rPr lang="en-GB" noProof="0" dirty="0" err="1" smtClean="0"/>
              <a:t>Zweite</a:t>
            </a:r>
            <a:r>
              <a:rPr lang="en-GB" noProof="0" dirty="0" smtClean="0"/>
              <a:t> </a:t>
            </a:r>
            <a:r>
              <a:rPr lang="en-GB" noProof="0" dirty="0" err="1" smtClean="0"/>
              <a:t>Ebene</a:t>
            </a:r>
            <a:endParaRPr lang="en-GB" noProof="0" dirty="0" smtClean="0"/>
          </a:p>
          <a:p>
            <a:pPr lvl="2"/>
            <a:r>
              <a:rPr lang="en-GB" noProof="0" dirty="0" err="1" smtClean="0"/>
              <a:t>Dritte</a:t>
            </a:r>
            <a:r>
              <a:rPr lang="en-GB" noProof="0" dirty="0" smtClean="0"/>
              <a:t> </a:t>
            </a:r>
            <a:r>
              <a:rPr lang="en-GB" noProof="0" dirty="0" err="1" smtClean="0"/>
              <a:t>Ebene</a:t>
            </a:r>
            <a:endParaRPr lang="en-GB" noProof="0" dirty="0" smtClean="0"/>
          </a:p>
          <a:p>
            <a:pPr lvl="3"/>
            <a:r>
              <a:rPr lang="en-GB" noProof="0" dirty="0" err="1" smtClean="0"/>
              <a:t>Vierte</a:t>
            </a:r>
            <a:r>
              <a:rPr lang="en-GB" noProof="0" dirty="0" smtClean="0"/>
              <a:t> </a:t>
            </a:r>
            <a:r>
              <a:rPr lang="en-GB" noProof="0" dirty="0" err="1" smtClean="0"/>
              <a:t>Ebene</a:t>
            </a:r>
            <a:endParaRPr lang="en-GB" noProof="0" dirty="0" smtClean="0"/>
          </a:p>
          <a:p>
            <a:pPr lvl="4"/>
            <a:r>
              <a:rPr lang="en-GB" noProof="0" dirty="0" err="1" smtClean="0"/>
              <a:t>Fünfte</a:t>
            </a:r>
            <a:r>
              <a:rPr lang="en-GB" noProof="0" dirty="0" smtClean="0"/>
              <a:t> </a:t>
            </a:r>
            <a:r>
              <a:rPr lang="en-GB" noProof="0" dirty="0" err="1" smtClean="0"/>
              <a:t>Ebene</a:t>
            </a:r>
            <a:endParaRPr lang="en-GB" noProof="0" dirty="0" smtClean="0"/>
          </a:p>
        </p:txBody>
      </p:sp>
      <p:sp>
        <p:nvSpPr>
          <p:cNvPr id="19" name="Line 16"/>
          <p:cNvSpPr>
            <a:spLocks noChangeShapeType="1"/>
          </p:cNvSpPr>
          <p:nvPr userDrawn="1"/>
        </p:nvSpPr>
        <p:spPr bwMode="auto">
          <a:xfrm>
            <a:off x="2185988" y="6697663"/>
            <a:ext cx="0" cy="176212"/>
          </a:xfrm>
          <a:prstGeom prst="line">
            <a:avLst/>
          </a:prstGeom>
          <a:noFill/>
          <a:ln w="63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20" name="Line 16"/>
          <p:cNvSpPr>
            <a:spLocks noChangeShapeType="1"/>
          </p:cNvSpPr>
          <p:nvPr userDrawn="1"/>
        </p:nvSpPr>
        <p:spPr bwMode="auto">
          <a:xfrm>
            <a:off x="7091363" y="6697663"/>
            <a:ext cx="0" cy="176212"/>
          </a:xfrm>
          <a:prstGeom prst="line">
            <a:avLst/>
          </a:prstGeom>
          <a:noFill/>
          <a:ln w="63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GB" noProof="0" dirty="0"/>
          </a:p>
        </p:txBody>
      </p:sp>
      <p:sp>
        <p:nvSpPr>
          <p:cNvPr id="32" name="Datumsplatzhalter 18"/>
          <p:cNvSpPr>
            <a:spLocks noGrp="1"/>
          </p:cNvSpPr>
          <p:nvPr>
            <p:ph type="dt" sz="half" idx="2"/>
          </p:nvPr>
        </p:nvSpPr>
        <p:spPr bwMode="auto">
          <a:xfrm>
            <a:off x="292100" y="6635750"/>
            <a:ext cx="1822450" cy="180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800">
                <a:solidFill>
                  <a:schemeClr val="bg1"/>
                </a:solidFill>
                <a:ea typeface="+mn-ea"/>
              </a:defRPr>
            </a:lvl1pPr>
          </a:lstStyle>
          <a:p>
            <a:fld id="{9D2B4C2A-971D-45BE-BF51-D2352592CAB5}" type="datetime2">
              <a:rPr lang="en-GB" noProof="0" smtClean="0"/>
              <a:pPr/>
              <a:t>Friday, 26 June 2020</a:t>
            </a:fld>
            <a:endParaRPr lang="en-GB" noProof="0" dirty="0"/>
          </a:p>
        </p:txBody>
      </p:sp>
      <p:sp>
        <p:nvSpPr>
          <p:cNvPr id="33" name="Foliennummernplatzhalter 19"/>
          <p:cNvSpPr>
            <a:spLocks noGrp="1"/>
          </p:cNvSpPr>
          <p:nvPr>
            <p:ph type="sldNum" sz="quarter" idx="4"/>
          </p:nvPr>
        </p:nvSpPr>
        <p:spPr bwMode="auto">
          <a:xfrm>
            <a:off x="7204075" y="6635750"/>
            <a:ext cx="1638300" cy="180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800">
                <a:solidFill>
                  <a:schemeClr val="bg1"/>
                </a:solidFill>
                <a:ea typeface="+mn-ea"/>
              </a:defRPr>
            </a:lvl1pPr>
          </a:lstStyle>
          <a:p>
            <a:fld id="{62516AB8-4C80-40CA-B4C0-3A8331293178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sp>
        <p:nvSpPr>
          <p:cNvPr id="34" name="Fußzeilenplatzhalter 20"/>
          <p:cNvSpPr>
            <a:spLocks noGrp="1"/>
          </p:cNvSpPr>
          <p:nvPr>
            <p:ph type="ftr" sz="quarter" idx="3"/>
          </p:nvPr>
        </p:nvSpPr>
        <p:spPr bwMode="auto">
          <a:xfrm>
            <a:off x="2239963" y="6635750"/>
            <a:ext cx="4773612" cy="180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800">
                <a:solidFill>
                  <a:schemeClr val="bg1"/>
                </a:solidFill>
                <a:ea typeface="+mn-ea"/>
              </a:defRPr>
            </a:lvl1pPr>
          </a:lstStyle>
          <a:p>
            <a:r>
              <a:rPr lang="en-GB" dirty="0" smtClean="0"/>
              <a:t>D-ERDW/I</a:t>
            </a:r>
            <a:r>
              <a:rPr lang="en-GB" cap="small" dirty="0" smtClean="0"/>
              <a:t>nstitute of</a:t>
            </a:r>
            <a:r>
              <a:rPr lang="en-GB" dirty="0" smtClean="0"/>
              <a:t> G</a:t>
            </a:r>
            <a:r>
              <a:rPr lang="en-GB" cap="small" dirty="0" smtClean="0"/>
              <a:t>eophysics</a:t>
            </a:r>
            <a:r>
              <a:rPr lang="en-GB" dirty="0" smtClean="0"/>
              <a:t>/AEIL</a:t>
            </a:r>
            <a:endParaRPr lang="en-GB" dirty="0"/>
          </a:p>
        </p:txBody>
      </p:sp>
      <p:pic>
        <p:nvPicPr>
          <p:cNvPr id="17" name="Picture 12" descr="eth_ologo"/>
          <p:cNvPicPr>
            <a:picLocks noChangeAspect="1" noChangeArrowheads="1"/>
          </p:cNvPicPr>
          <p:nvPr userDrawn="1"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79413" y="152401"/>
            <a:ext cx="1649412" cy="419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Grafik 14" descr="muster_logo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7271370" y="133757"/>
            <a:ext cx="1186830" cy="56044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2" r:id="rId3"/>
    <p:sldLayoutId id="2147483653" r:id="rId4"/>
    <p:sldLayoutId id="2147483654" r:id="rId5"/>
    <p:sldLayoutId id="2147483655" r:id="rId6"/>
    <p:sldLayoutId id="2147483657" r:id="rId7"/>
    <p:sldLayoutId id="2147483658" r:id="rId8"/>
    <p:sldLayoutId id="2147483660" r:id="rId9"/>
  </p:sldLayoutIdLst>
  <p:transition spd="slow">
    <p:fade/>
  </p:transition>
  <p:timing>
    <p:tnLst>
      <p:par>
        <p:cTn id="1" dur="indefinite" restart="never" nodeType="tmRoot"/>
      </p:par>
    </p:tnLst>
  </p:timing>
  <p:hf hdr="0"/>
  <p:txStyles>
    <p:titleStyle>
      <a:lvl1pPr algn="l" rtl="0" fontAlgn="base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  <a:ea typeface="ＭＳ Ｐゴシック" pitchFamily="16" charset="-128"/>
        </a:defRPr>
      </a:lvl2pPr>
      <a:lvl3pPr algn="l" rtl="0" fontAlgn="base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  <a:ea typeface="ＭＳ Ｐゴシック" pitchFamily="16" charset="-128"/>
        </a:defRPr>
      </a:lvl3pPr>
      <a:lvl4pPr algn="l" rtl="0" fontAlgn="base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  <a:ea typeface="ＭＳ Ｐゴシック" pitchFamily="16" charset="-128"/>
        </a:defRPr>
      </a:lvl4pPr>
      <a:lvl5pPr algn="l" rtl="0" fontAlgn="base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  <a:ea typeface="ＭＳ Ｐゴシック" pitchFamily="1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  <a:ea typeface="ＭＳ Ｐゴシック" pitchFamily="16" charset="-128"/>
        </a:defRPr>
      </a:lvl9pPr>
    </p:titleStyle>
    <p:bodyStyle>
      <a:lvl1pPr marL="361950" indent="-3619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16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28650" indent="-242888" algn="l" rtl="0" fontAlgn="base">
        <a:lnSpc>
          <a:spcPts val="2200"/>
        </a:lnSpc>
        <a:spcBef>
          <a:spcPts val="400"/>
        </a:spcBef>
        <a:spcAft>
          <a:spcPct val="0"/>
        </a:spcAft>
        <a:buClr>
          <a:schemeClr val="accent3"/>
        </a:buClr>
        <a:buFont typeface="Wingdings" pitchFamily="16" charset="2"/>
        <a:buChar char="§"/>
        <a:defRPr sz="2000">
          <a:solidFill>
            <a:schemeClr val="tx1"/>
          </a:solidFill>
          <a:latin typeface="+mn-lt"/>
          <a:ea typeface="+mn-ea"/>
        </a:defRPr>
      </a:lvl2pPr>
      <a:lvl3pPr marL="957263" indent="-190500" algn="l" rtl="0" fontAlgn="base">
        <a:lnSpc>
          <a:spcPts val="2000"/>
        </a:lnSpc>
        <a:spcBef>
          <a:spcPts val="400"/>
        </a:spcBef>
        <a:spcAft>
          <a:spcPct val="0"/>
        </a:spcAft>
        <a:buClr>
          <a:schemeClr val="accent4"/>
        </a:buClr>
        <a:buFont typeface="Wingdings" pitchFamily="16" charset="2"/>
        <a:buChar char="§"/>
        <a:defRPr sz="1600">
          <a:solidFill>
            <a:schemeClr val="tx1"/>
          </a:solidFill>
          <a:latin typeface="+mn-lt"/>
          <a:ea typeface="+mn-ea"/>
        </a:defRPr>
      </a:lvl3pPr>
      <a:lvl4pPr marL="1343025" indent="-195263" algn="l" rtl="0" fontAlgn="base">
        <a:lnSpc>
          <a:spcPts val="1800"/>
        </a:lnSpc>
        <a:spcBef>
          <a:spcPts val="200"/>
        </a:spcBef>
        <a:spcAft>
          <a:spcPct val="0"/>
        </a:spcAft>
        <a:buClr>
          <a:schemeClr val="accent4"/>
        </a:buClr>
        <a:buFont typeface="Wingdings" pitchFamily="16" charset="2"/>
        <a:buChar char="§"/>
        <a:defRPr sz="1400">
          <a:solidFill>
            <a:schemeClr val="tx1"/>
          </a:solidFill>
          <a:latin typeface="+mn-lt"/>
          <a:ea typeface="+mn-ea"/>
        </a:defRPr>
      </a:lvl4pPr>
      <a:lvl5pPr marL="1524000" indent="-96838" algn="l" rtl="0" fontAlgn="base">
        <a:spcBef>
          <a:spcPct val="20000"/>
        </a:spcBef>
        <a:spcAft>
          <a:spcPct val="0"/>
        </a:spcAft>
        <a:buClr>
          <a:schemeClr val="accent4"/>
        </a:buClr>
        <a:buFont typeface="Wingdings" pitchFamily="16" charset="2"/>
        <a:buChar char="§"/>
        <a:defRPr sz="1000">
          <a:solidFill>
            <a:schemeClr val="tx1"/>
          </a:solidFill>
          <a:latin typeface="+mn-lt"/>
          <a:ea typeface="+mn-ea"/>
        </a:defRPr>
      </a:lvl5pPr>
      <a:lvl6pPr marL="1981200" indent="-96838" algn="l" rtl="0" fontAlgn="base">
        <a:spcBef>
          <a:spcPct val="20000"/>
        </a:spcBef>
        <a:spcAft>
          <a:spcPct val="0"/>
        </a:spcAft>
        <a:buClr>
          <a:srgbClr val="C0C0C0"/>
        </a:buClr>
        <a:buFont typeface="Wingdings" pitchFamily="16" charset="2"/>
        <a:buChar char="§"/>
        <a:defRPr sz="1000">
          <a:solidFill>
            <a:schemeClr val="tx1"/>
          </a:solidFill>
          <a:latin typeface="+mn-lt"/>
          <a:ea typeface="+mn-ea"/>
        </a:defRPr>
      </a:lvl6pPr>
      <a:lvl7pPr marL="2438400" indent="-96838" algn="l" rtl="0" fontAlgn="base">
        <a:spcBef>
          <a:spcPct val="20000"/>
        </a:spcBef>
        <a:spcAft>
          <a:spcPct val="0"/>
        </a:spcAft>
        <a:buClr>
          <a:srgbClr val="C0C0C0"/>
        </a:buClr>
        <a:buFont typeface="Wingdings" pitchFamily="16" charset="2"/>
        <a:buChar char="§"/>
        <a:defRPr sz="1000">
          <a:solidFill>
            <a:schemeClr val="tx1"/>
          </a:solidFill>
          <a:latin typeface="+mn-lt"/>
          <a:ea typeface="+mn-ea"/>
        </a:defRPr>
      </a:lvl7pPr>
      <a:lvl8pPr marL="2895600" indent="-96838" algn="l" rtl="0" fontAlgn="base">
        <a:spcBef>
          <a:spcPct val="20000"/>
        </a:spcBef>
        <a:spcAft>
          <a:spcPct val="0"/>
        </a:spcAft>
        <a:buClr>
          <a:srgbClr val="C0C0C0"/>
        </a:buClr>
        <a:buFont typeface="Wingdings" pitchFamily="16" charset="2"/>
        <a:buChar char="§"/>
        <a:defRPr sz="1000">
          <a:solidFill>
            <a:schemeClr val="tx1"/>
          </a:solidFill>
          <a:latin typeface="+mn-lt"/>
          <a:ea typeface="+mn-ea"/>
        </a:defRPr>
      </a:lvl8pPr>
      <a:lvl9pPr marL="3352800" indent="-96838" algn="l" rtl="0" fontAlgn="base">
        <a:spcBef>
          <a:spcPct val="20000"/>
        </a:spcBef>
        <a:spcAft>
          <a:spcPct val="0"/>
        </a:spcAft>
        <a:buClr>
          <a:srgbClr val="C0C0C0"/>
        </a:buClr>
        <a:buFont typeface="Wingdings" pitchFamily="16" charset="2"/>
        <a:buChar char="§"/>
        <a:defRPr sz="1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jpeg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Svemirska Elektronika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hr-HR" dirty="0" smtClean="0"/>
              <a:t>Mjerenje </a:t>
            </a:r>
            <a:r>
              <a:rPr lang="hr-HR" dirty="0"/>
              <a:t>akceleracije od nano-g do femto-g</a:t>
            </a:r>
            <a:br>
              <a:rPr lang="hr-HR" dirty="0"/>
            </a:b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2305049"/>
            <a:ext cx="8382000" cy="992627"/>
          </a:xfrm>
        </p:spPr>
        <p:txBody>
          <a:bodyPr>
            <a:normAutofit fontScale="92500" lnSpcReduction="20000"/>
          </a:bodyPr>
          <a:lstStyle/>
          <a:p>
            <a:r>
              <a:rPr lang="hr-HR" sz="3200" b="1" dirty="0" smtClean="0">
                <a:solidFill>
                  <a:schemeClr val="accent2"/>
                </a:solidFill>
              </a:rPr>
              <a:t>Davor Mance</a:t>
            </a:r>
          </a:p>
          <a:p>
            <a:r>
              <a:rPr lang="hr-HR" sz="3200" b="1" dirty="0" smtClean="0">
                <a:solidFill>
                  <a:schemeClr val="accent2"/>
                </a:solidFill>
              </a:rPr>
              <a:t>A3 R&amp;D to Network, 24.06.2020</a:t>
            </a:r>
            <a:endParaRPr lang="hr-HR" sz="3200" b="1" dirty="0">
              <a:solidFill>
                <a:schemeClr val="accent2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4F461-6593-495B-88AE-C71AB7EFCCE7}" type="datetime2">
              <a:rPr lang="en-GB" noProof="0" smtClean="0"/>
              <a:pPr/>
              <a:t>Friday, 26 June 2020</a:t>
            </a:fld>
            <a:endParaRPr lang="en-GB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516AB8-4C80-40CA-B4C0-3A8331293178}" type="slidenum">
              <a:rPr lang="en-GB" noProof="0" smtClean="0"/>
              <a:pPr/>
              <a:t>1</a:t>
            </a:fld>
            <a:endParaRPr lang="en-GB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dirty="0" smtClean="0"/>
              <a:t>D-ERDW/I</a:t>
            </a:r>
            <a:r>
              <a:rPr lang="en-GB" cap="small" dirty="0" smtClean="0"/>
              <a:t>nstitute of</a:t>
            </a:r>
            <a:r>
              <a:rPr lang="en-GB" dirty="0" smtClean="0"/>
              <a:t> G</a:t>
            </a:r>
            <a:r>
              <a:rPr lang="en-GB" cap="small" dirty="0" smtClean="0"/>
              <a:t>eophysics</a:t>
            </a:r>
            <a:r>
              <a:rPr lang="en-GB" dirty="0" smtClean="0"/>
              <a:t>/AEIL</a:t>
            </a:r>
            <a:endParaRPr lang="en-GB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2100" y="768485"/>
            <a:ext cx="8525669" cy="5719864"/>
          </a:xfrm>
        </p:spPr>
        <p:txBody>
          <a:bodyPr/>
          <a:lstStyle/>
          <a:p>
            <a:r>
              <a:rPr lang="hr-HR" sz="2400" b="1" dirty="0">
                <a:solidFill>
                  <a:schemeClr val="bg1"/>
                </a:solidFill>
              </a:rPr>
              <a:t>ETH </a:t>
            </a:r>
            <a:r>
              <a:rPr lang="hr-HR" sz="2400" b="1" dirty="0" smtClean="0">
                <a:solidFill>
                  <a:schemeClr val="bg1"/>
                </a:solidFill>
              </a:rPr>
              <a:t>Zürich</a:t>
            </a:r>
            <a:endParaRPr lang="hr-HR" sz="2400" b="1" dirty="0">
              <a:solidFill>
                <a:schemeClr val="bg1"/>
              </a:solidFill>
            </a:endParaRPr>
          </a:p>
          <a:p>
            <a:r>
              <a:rPr lang="en-US" sz="2400" b="1" dirty="0" smtClean="0">
                <a:solidFill>
                  <a:schemeClr val="bg1"/>
                </a:solidFill>
              </a:rPr>
              <a:t>ERDW </a:t>
            </a:r>
            <a:r>
              <a:rPr lang="en-US" sz="2400" b="1" dirty="0">
                <a:solidFill>
                  <a:schemeClr val="bg1"/>
                </a:solidFill>
              </a:rPr>
              <a:t>– </a:t>
            </a:r>
            <a:r>
              <a:rPr lang="hr-HR" sz="2400" b="1" dirty="0">
                <a:solidFill>
                  <a:schemeClr val="bg1"/>
                </a:solidFill>
              </a:rPr>
              <a:t>Zemaljske znanosti</a:t>
            </a:r>
            <a:r>
              <a:rPr lang="en-US" sz="2400" b="1" dirty="0">
                <a:solidFill>
                  <a:schemeClr val="bg1"/>
                </a:solidFill>
              </a:rPr>
              <a:t/>
            </a:r>
            <a:br>
              <a:rPr lang="en-US" sz="2400" b="1" dirty="0">
                <a:solidFill>
                  <a:schemeClr val="bg1"/>
                </a:solidFill>
              </a:rPr>
            </a:br>
            <a:r>
              <a:rPr lang="hr-HR" sz="2400" b="1" dirty="0">
                <a:solidFill>
                  <a:schemeClr val="bg1"/>
                </a:solidFill>
              </a:rPr>
              <a:t>Institut za </a:t>
            </a:r>
            <a:r>
              <a:rPr lang="hr-HR" sz="2400" b="1" dirty="0" smtClean="0">
                <a:solidFill>
                  <a:schemeClr val="bg1"/>
                </a:solidFill>
              </a:rPr>
              <a:t>Geofiziku –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hr-HR" sz="2400" b="1" dirty="0" smtClean="0">
                <a:solidFill>
                  <a:schemeClr val="bg1"/>
                </a:solidFill>
              </a:rPr>
              <a:t>Seizmologija i Geodinamika</a:t>
            </a:r>
            <a:r>
              <a:rPr lang="en-US" sz="2400" b="1" dirty="0">
                <a:solidFill>
                  <a:schemeClr val="bg1"/>
                </a:solidFill>
              </a:rPr>
              <a:t/>
            </a:r>
            <a:br>
              <a:rPr lang="en-US" sz="2400" b="1" dirty="0">
                <a:solidFill>
                  <a:schemeClr val="bg1"/>
                </a:solidFill>
              </a:rPr>
            </a:br>
            <a:r>
              <a:rPr lang="en-US" sz="1000" dirty="0">
                <a:solidFill>
                  <a:schemeClr val="bg1"/>
                </a:solidFill>
              </a:rPr>
              <a:t/>
            </a:r>
            <a:br>
              <a:rPr lang="en-US" sz="1000" dirty="0">
                <a:solidFill>
                  <a:schemeClr val="bg1"/>
                </a:solidFill>
              </a:rPr>
            </a:br>
            <a:r>
              <a:rPr lang="en-US" sz="2400" b="1" dirty="0">
                <a:solidFill>
                  <a:schemeClr val="bg1"/>
                </a:solidFill>
              </a:rPr>
              <a:t>AEIL – Aerospace Electronics </a:t>
            </a:r>
            <a:r>
              <a:rPr lang="en-US" sz="2400" b="1" dirty="0" smtClean="0">
                <a:solidFill>
                  <a:schemeClr val="bg1"/>
                </a:solidFill>
              </a:rPr>
              <a:t>and Instruments Laboratory</a:t>
            </a:r>
            <a:endParaRPr lang="hr-HR" sz="2400" b="1" dirty="0" smtClean="0">
              <a:solidFill>
                <a:schemeClr val="bg1"/>
              </a:solidFill>
            </a:endParaRPr>
          </a:p>
          <a:p>
            <a:endParaRPr lang="hr-HR" sz="1000" b="1" dirty="0" smtClean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solidFill>
                  <a:schemeClr val="bg1"/>
                </a:solidFill>
              </a:rPr>
              <a:t>Grupa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hr-HR" sz="2200" dirty="0" smtClean="0">
                <a:solidFill>
                  <a:schemeClr val="bg1"/>
                </a:solidFill>
              </a:rPr>
              <a:t>formirana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hr-HR" sz="2200" dirty="0" smtClean="0">
                <a:solidFill>
                  <a:schemeClr val="bg1"/>
                </a:solidFill>
                <a:cs typeface="+mn-cs"/>
              </a:rPr>
              <a:t>oko 2000</a:t>
            </a:r>
            <a:r>
              <a:rPr lang="en-US" sz="2200" dirty="0" smtClean="0">
                <a:solidFill>
                  <a:schemeClr val="bg1"/>
                </a:solidFill>
                <a:cs typeface="+mn-cs"/>
              </a:rPr>
              <a:t>. </a:t>
            </a:r>
            <a:r>
              <a:rPr lang="hr-HR" sz="2200" dirty="0" smtClean="0">
                <a:solidFill>
                  <a:schemeClr val="bg1"/>
                </a:solidFill>
                <a:cs typeface="+mn-cs"/>
              </a:rPr>
              <a:t>godine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solidFill>
                  <a:schemeClr val="bg1"/>
                </a:solidFill>
                <a:cs typeface="+mn-cs"/>
              </a:rPr>
              <a:t>Razvoj </a:t>
            </a:r>
            <a:r>
              <a:rPr lang="hr-HR" sz="2200" dirty="0">
                <a:solidFill>
                  <a:schemeClr val="bg1"/>
                </a:solidFill>
                <a:cs typeface="+mn-cs"/>
              </a:rPr>
              <a:t>elektronike za </a:t>
            </a:r>
            <a:r>
              <a:rPr lang="hr-HR" sz="2200" dirty="0" smtClean="0">
                <a:solidFill>
                  <a:schemeClr val="bg1"/>
                </a:solidFill>
                <a:cs typeface="+mn-cs"/>
              </a:rPr>
              <a:t>svemirske misije</a:t>
            </a:r>
            <a:r>
              <a:rPr lang="en-US" sz="2200" dirty="0" smtClean="0">
                <a:solidFill>
                  <a:schemeClr val="bg1"/>
                </a:solidFill>
                <a:cs typeface="+mn-cs"/>
              </a:rPr>
              <a:t>:</a:t>
            </a:r>
            <a:endParaRPr lang="en-US" sz="2200" dirty="0">
              <a:solidFill>
                <a:schemeClr val="bg1"/>
              </a:solidFill>
              <a:cs typeface="+mn-cs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r-HR" sz="2000" dirty="0" smtClean="0">
                <a:solidFill>
                  <a:schemeClr val="bg1"/>
                </a:solidFill>
                <a:cs typeface="+mn-cs"/>
              </a:rPr>
              <a:t>Planetarna</a:t>
            </a:r>
            <a:r>
              <a:rPr lang="en-US" sz="2000" dirty="0" smtClean="0">
                <a:solidFill>
                  <a:schemeClr val="bg1"/>
                </a:solidFill>
                <a:cs typeface="+mn-cs"/>
              </a:rPr>
              <a:t> </a:t>
            </a:r>
            <a:r>
              <a:rPr lang="hr-HR" sz="2000" dirty="0" smtClean="0">
                <a:solidFill>
                  <a:schemeClr val="bg1"/>
                </a:solidFill>
                <a:cs typeface="+mn-cs"/>
              </a:rPr>
              <a:t>istraživanja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hr-HR" sz="1800" dirty="0" smtClean="0">
                <a:solidFill>
                  <a:schemeClr val="bg1"/>
                </a:solidFill>
                <a:cs typeface="+mn-cs"/>
              </a:rPr>
              <a:t>Mjerenje potresa u cilju karakterizacije unutrašnje strukture planeta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r-HR" sz="2000" dirty="0" smtClean="0">
                <a:solidFill>
                  <a:schemeClr val="bg1"/>
                </a:solidFill>
                <a:cs typeface="+mn-cs"/>
              </a:rPr>
              <a:t>Istraživanja</a:t>
            </a:r>
            <a:r>
              <a:rPr lang="en-US" sz="2000" dirty="0" smtClean="0">
                <a:solidFill>
                  <a:schemeClr val="bg1"/>
                </a:solidFill>
                <a:cs typeface="+mn-cs"/>
              </a:rPr>
              <a:t> </a:t>
            </a:r>
            <a:r>
              <a:rPr lang="hr-HR" sz="2000" dirty="0" smtClean="0">
                <a:solidFill>
                  <a:schemeClr val="bg1"/>
                </a:solidFill>
                <a:cs typeface="+mn-cs"/>
              </a:rPr>
              <a:t>iz fundamentalne</a:t>
            </a:r>
            <a:r>
              <a:rPr lang="en-US" sz="2000" dirty="0" smtClean="0">
                <a:solidFill>
                  <a:schemeClr val="bg1"/>
                </a:solidFill>
                <a:cs typeface="+mn-cs"/>
              </a:rPr>
              <a:t> </a:t>
            </a:r>
            <a:r>
              <a:rPr lang="hr-HR" sz="2000" dirty="0" smtClean="0">
                <a:solidFill>
                  <a:schemeClr val="bg1"/>
                </a:solidFill>
                <a:cs typeface="+mn-cs"/>
              </a:rPr>
              <a:t>fizike</a:t>
            </a:r>
            <a:endParaRPr lang="en-US" sz="2000" dirty="0" smtClean="0">
              <a:solidFill>
                <a:schemeClr val="bg1"/>
              </a:solidFill>
              <a:cs typeface="+mn-cs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hr-HR" sz="1800" dirty="0" smtClean="0">
                <a:solidFill>
                  <a:schemeClr val="bg1"/>
                </a:solidFill>
                <a:cs typeface="+mn-cs"/>
              </a:rPr>
              <a:t>Mjerenje gravitacijskih valova u cilju saznanja o nastanku svemira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solidFill>
                  <a:schemeClr val="bg1"/>
                </a:solidFill>
              </a:rPr>
              <a:t>Elektronika specijalizirana za: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r-HR" sz="2000" dirty="0" smtClean="0">
                <a:solidFill>
                  <a:schemeClr val="bg1"/>
                </a:solidFill>
                <a:cs typeface="+mn-cs"/>
              </a:rPr>
              <a:t>Niske frekvencije sve do 100 µHz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r-HR" sz="2000" dirty="0" smtClean="0">
                <a:solidFill>
                  <a:schemeClr val="bg1"/>
                </a:solidFill>
                <a:cs typeface="+mn-cs"/>
              </a:rPr>
              <a:t>Precizno mjerenje promjene kapaciteta senzora pozicije reda </a:t>
            </a:r>
            <a:r>
              <a:rPr lang="hr-HR" sz="2000" dirty="0" err="1" smtClean="0">
                <a:solidFill>
                  <a:schemeClr val="bg1"/>
                </a:solidFill>
                <a:cs typeface="+mn-cs"/>
              </a:rPr>
              <a:t>aF</a:t>
            </a:r>
            <a:endParaRPr lang="hr-HR" sz="2000" dirty="0" smtClean="0">
              <a:solidFill>
                <a:schemeClr val="bg1"/>
              </a:solidFill>
              <a:cs typeface="+mn-cs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r-HR" sz="2000" dirty="0" smtClean="0">
                <a:solidFill>
                  <a:schemeClr val="bg1"/>
                </a:solidFill>
                <a:cs typeface="+mn-cs"/>
              </a:rPr>
              <a:t>Akviziciju signala senzora u visokoj rezoluciji</a:t>
            </a:r>
            <a:r>
              <a:rPr lang="en-US" sz="2000" dirty="0">
                <a:solidFill>
                  <a:schemeClr val="bg1"/>
                </a:solidFill>
                <a:cs typeface="+mn-cs"/>
              </a:rPr>
              <a:t> </a:t>
            </a:r>
            <a:r>
              <a:rPr lang="hr-HR" sz="2000" dirty="0" smtClean="0">
                <a:solidFill>
                  <a:schemeClr val="bg1"/>
                </a:solidFill>
                <a:cs typeface="+mn-cs"/>
              </a:rPr>
              <a:t>i sa veoma niskom razinom šuma</a:t>
            </a:r>
            <a:endParaRPr lang="hr-HR" sz="2000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862AB-DB0E-4AB6-A196-7A9757B5D5D5}" type="datetime2">
              <a:rPr lang="en-GB" noProof="0" smtClean="0"/>
              <a:pPr/>
              <a:t>Friday, 26 June 2020</a:t>
            </a:fld>
            <a:endParaRPr lang="en-GB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C2B8F2-8E09-4AC6-98B7-19679AD855BE}" type="slidenum">
              <a:rPr lang="en-GB" noProof="0" smtClean="0"/>
              <a:pPr/>
              <a:t>2</a:t>
            </a:fld>
            <a:endParaRPr lang="en-GB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dirty="0" smtClean="0"/>
              <a:t>D-ERDW/I</a:t>
            </a:r>
            <a:r>
              <a:rPr lang="en-GB" cap="small" dirty="0" smtClean="0"/>
              <a:t>nstitute of</a:t>
            </a:r>
            <a:r>
              <a:rPr lang="en-GB" dirty="0" smtClean="0"/>
              <a:t> G</a:t>
            </a:r>
            <a:r>
              <a:rPr lang="en-GB" cap="small" dirty="0" smtClean="0"/>
              <a:t>eophysics</a:t>
            </a:r>
            <a:r>
              <a:rPr lang="en-GB" dirty="0" smtClean="0"/>
              <a:t>/AEIL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 bwMode="auto">
          <a:xfrm>
            <a:off x="0" y="0"/>
            <a:ext cx="9144000" cy="108128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36000" rIns="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lr>
                <a:srgbClr val="2A6AB3"/>
              </a:buClr>
              <a:buSzPct val="110000"/>
              <a:buFont typeface="Wingdings" pitchFamily="16" charset="2"/>
              <a:buNone/>
              <a:tabLst/>
            </a:pPr>
            <a:endParaRPr kumimoji="0" lang="hr-HR" sz="1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5002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2100" y="768485"/>
            <a:ext cx="8525669" cy="5719864"/>
          </a:xfrm>
        </p:spPr>
        <p:txBody>
          <a:bodyPr/>
          <a:lstStyle/>
          <a:p>
            <a:r>
              <a:rPr lang="hr-HR" sz="2400" b="1" dirty="0" smtClean="0">
                <a:solidFill>
                  <a:schemeClr val="bg1"/>
                </a:solidFill>
              </a:rPr>
              <a:t>Dosadašnje svemirske misije AEIL grupe:</a:t>
            </a:r>
          </a:p>
          <a:p>
            <a:endParaRPr lang="hr-HR" sz="1000" b="1" dirty="0" smtClean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solidFill>
                  <a:schemeClr val="bg1"/>
                </a:solidFill>
              </a:rPr>
              <a:t>Seizmologija na nebeskim tijelima:</a:t>
            </a:r>
            <a:endParaRPr lang="hr-HR" sz="2200" dirty="0" smtClean="0">
              <a:solidFill>
                <a:schemeClr val="bg1"/>
              </a:solidFill>
              <a:cs typeface="+mn-cs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r-HR" sz="2000" dirty="0" smtClean="0">
                <a:solidFill>
                  <a:schemeClr val="bg1"/>
                </a:solidFill>
                <a:cs typeface="+mn-cs"/>
              </a:rPr>
              <a:t>Mars NetLander (1999 – 2003), CNES, mreža četiri landera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r-HR" sz="2000" dirty="0" smtClean="0">
                <a:solidFill>
                  <a:schemeClr val="bg1"/>
                </a:solidFill>
              </a:rPr>
              <a:t>GEP – ExoMars (2007 – 2009), ESA, seizmometar na lander-u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r-HR" sz="2000" dirty="0" smtClean="0">
                <a:solidFill>
                  <a:schemeClr val="bg1"/>
                </a:solidFill>
                <a:cs typeface="+mn-cs"/>
              </a:rPr>
              <a:t>Selene-2 (2009 – 2010), JAXA, seizmometar za Zemljin mjesec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r-HR" sz="2000" dirty="0" smtClean="0">
                <a:solidFill>
                  <a:schemeClr val="bg1"/>
                </a:solidFill>
                <a:cs typeface="+mn-cs"/>
              </a:rPr>
              <a:t>InSight (2010 – u toku), NASA JPL &amp; CNES, prvi seizmometar na Marsu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r-HR" sz="2000" dirty="0" smtClean="0">
                <a:solidFill>
                  <a:schemeClr val="bg1"/>
                </a:solidFill>
                <a:cs typeface="+mn-cs"/>
              </a:rPr>
              <a:t>PIONEERS (2019 – u toku), CNES, optički seizmometar i akcelerometar pogodan za slijetanje na komete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solidFill>
                  <a:schemeClr val="bg1"/>
                </a:solidFill>
              </a:rPr>
              <a:t>Gravitacijska opservatorija u svemiru: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r-HR" sz="2000" dirty="0" smtClean="0">
                <a:solidFill>
                  <a:schemeClr val="bg1"/>
                </a:solidFill>
                <a:cs typeface="+mn-cs"/>
              </a:rPr>
              <a:t>LISA Pathfinder (2003 – 2009, 2015 </a:t>
            </a:r>
            <a:r>
              <a:rPr lang="hr-HR" sz="2000" dirty="0">
                <a:solidFill>
                  <a:schemeClr val="bg1"/>
                </a:solidFill>
              </a:rPr>
              <a:t>–</a:t>
            </a:r>
            <a:r>
              <a:rPr lang="hr-HR" sz="2000" dirty="0" smtClean="0">
                <a:solidFill>
                  <a:schemeClr val="bg1"/>
                </a:solidFill>
                <a:cs typeface="+mn-cs"/>
              </a:rPr>
              <a:t> 2016), ESA, prethodnica gravitacijske opservatorije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r-HR" sz="2000" dirty="0" smtClean="0">
                <a:solidFill>
                  <a:schemeClr val="bg1"/>
                </a:solidFill>
                <a:cs typeface="+mn-cs"/>
              </a:rPr>
              <a:t>LISA (2019 – u toku), ESA, faza A misije planirane za 2034. godinu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solidFill>
                  <a:schemeClr val="bg1"/>
                </a:solidFill>
              </a:rPr>
              <a:t>Topografija: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r-HR" sz="2000" dirty="0" smtClean="0">
                <a:solidFill>
                  <a:schemeClr val="bg1"/>
                </a:solidFill>
                <a:cs typeface="+mn-cs"/>
              </a:rPr>
              <a:t>BELA </a:t>
            </a:r>
            <a:r>
              <a:rPr lang="hr-HR" sz="2000" dirty="0">
                <a:solidFill>
                  <a:schemeClr val="bg1"/>
                </a:solidFill>
              </a:rPr>
              <a:t>–</a:t>
            </a:r>
            <a:r>
              <a:rPr lang="hr-HR" sz="2000" dirty="0" smtClean="0">
                <a:solidFill>
                  <a:schemeClr val="bg1"/>
                </a:solidFill>
                <a:cs typeface="+mn-cs"/>
              </a:rPr>
              <a:t> Bepi Colombo (2004 – 2005), ESA, akvizicija signala laserskog daljinomjera za karakterizaciju kratera na planeti Merkur</a:t>
            </a:r>
            <a:endParaRPr lang="en-US" sz="2000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862AB-DB0E-4AB6-A196-7A9757B5D5D5}" type="datetime2">
              <a:rPr lang="en-GB" noProof="0" smtClean="0"/>
              <a:pPr/>
              <a:t>Friday, 26 June 2020</a:t>
            </a:fld>
            <a:endParaRPr lang="en-GB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C2B8F2-8E09-4AC6-98B7-19679AD855BE}" type="slidenum">
              <a:rPr lang="en-GB" noProof="0" smtClean="0"/>
              <a:pPr/>
              <a:t>3</a:t>
            </a:fld>
            <a:endParaRPr lang="en-GB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dirty="0" smtClean="0"/>
              <a:t>D-ERDW/I</a:t>
            </a:r>
            <a:r>
              <a:rPr lang="en-GB" cap="small" dirty="0" smtClean="0"/>
              <a:t>nstitute of</a:t>
            </a:r>
            <a:r>
              <a:rPr lang="en-GB" dirty="0" smtClean="0"/>
              <a:t> G</a:t>
            </a:r>
            <a:r>
              <a:rPr lang="en-GB" cap="small" dirty="0" smtClean="0"/>
              <a:t>eophysics</a:t>
            </a:r>
            <a:r>
              <a:rPr lang="en-GB" dirty="0" smtClean="0"/>
              <a:t>/AEIL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 bwMode="auto">
          <a:xfrm>
            <a:off x="0" y="0"/>
            <a:ext cx="9144000" cy="108128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36000" rIns="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lr>
                <a:srgbClr val="2A6AB3"/>
              </a:buClr>
              <a:buSzPct val="110000"/>
              <a:buFont typeface="Wingdings" pitchFamily="16" charset="2"/>
              <a:buNone/>
              <a:tabLst/>
            </a:pPr>
            <a:endParaRPr kumimoji="0" lang="hr-HR" sz="1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0595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2100" y="768485"/>
            <a:ext cx="8525669" cy="5719864"/>
          </a:xfrm>
        </p:spPr>
        <p:txBody>
          <a:bodyPr/>
          <a:lstStyle/>
          <a:p>
            <a:r>
              <a:rPr lang="hr-HR" sz="2400" b="1" dirty="0" smtClean="0">
                <a:solidFill>
                  <a:schemeClr val="bg1"/>
                </a:solidFill>
              </a:rPr>
              <a:t>Naša uloga i kompetencije:</a:t>
            </a:r>
          </a:p>
          <a:p>
            <a:endParaRPr lang="hr-HR" sz="1000" b="1" dirty="0" smtClean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solidFill>
                  <a:schemeClr val="bg1"/>
                </a:solidFill>
              </a:rPr>
              <a:t>Učešće </a:t>
            </a:r>
            <a:r>
              <a:rPr lang="hr-HR" sz="2200" dirty="0">
                <a:solidFill>
                  <a:schemeClr val="bg1"/>
                </a:solidFill>
              </a:rPr>
              <a:t>u planiranju </a:t>
            </a:r>
            <a:r>
              <a:rPr lang="hr-HR" sz="2200" dirty="0" smtClean="0">
                <a:solidFill>
                  <a:schemeClr val="bg1"/>
                </a:solidFill>
              </a:rPr>
              <a:t>misije, izradi ponude i definiciji sistemskih zahtjeva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sz="1000" dirty="0" smtClean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solidFill>
                  <a:schemeClr val="bg1"/>
                </a:solidFill>
              </a:rPr>
              <a:t>Razvoj prototipova elektronike za upravljanje instrumentima i senzorske elektronike u A fazi razvoja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sz="1000" dirty="0" smtClean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solidFill>
                  <a:schemeClr val="bg1"/>
                </a:solidFill>
              </a:rPr>
              <a:t>Odabir švicarske industrije koja će proizvesti elektroniku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1000" dirty="0" smtClean="0">
                <a:solidFill>
                  <a:schemeClr val="bg1"/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solidFill>
                  <a:schemeClr val="bg1"/>
                </a:solidFill>
              </a:rPr>
              <a:t>Supervizije razvoja različitih modela u B fazi: ELM, QM, FM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sz="1000" dirty="0" smtClean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solidFill>
                  <a:schemeClr val="bg1"/>
                </a:solidFill>
                <a:cs typeface="+mn-cs"/>
              </a:rPr>
              <a:t>Ispitivanje elektronike sa industrijskim partnerom, te samostalno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sz="1000" dirty="0" smtClean="0">
              <a:solidFill>
                <a:schemeClr val="bg1"/>
              </a:solidFill>
              <a:cs typeface="+mn-c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solidFill>
                  <a:schemeClr val="bg1"/>
                </a:solidFill>
                <a:cs typeface="+mn-cs"/>
              </a:rPr>
              <a:t>Učešće u završnim ispitivanjima (CNES, ESA, Lockheed </a:t>
            </a:r>
            <a:r>
              <a:rPr lang="hr-HR" sz="2200" dirty="0">
                <a:solidFill>
                  <a:schemeClr val="bg1"/>
                </a:solidFill>
              </a:rPr>
              <a:t>M</a:t>
            </a:r>
            <a:r>
              <a:rPr lang="hr-HR" sz="2200" dirty="0" smtClean="0">
                <a:solidFill>
                  <a:schemeClr val="bg1"/>
                </a:solidFill>
                <a:cs typeface="+mn-cs"/>
              </a:rPr>
              <a:t>artin </a:t>
            </a:r>
            <a:r>
              <a:rPr lang="hr-HR" sz="2200" dirty="0">
                <a:solidFill>
                  <a:schemeClr val="bg1"/>
                </a:solidFill>
              </a:rPr>
              <a:t>S</a:t>
            </a:r>
            <a:r>
              <a:rPr lang="hr-HR" sz="2200" dirty="0" smtClean="0">
                <a:solidFill>
                  <a:schemeClr val="bg1"/>
                </a:solidFill>
                <a:cs typeface="+mn-cs"/>
              </a:rPr>
              <a:t>pace, JPL)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sz="1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solidFill>
                  <a:schemeClr val="bg1"/>
                </a:solidFill>
                <a:cs typeface="+mn-cs"/>
              </a:rPr>
              <a:t>Podrška tokom operacije misije u C fazi (ESOC Darmstadt, JPL Pasadena)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862AB-DB0E-4AB6-A196-7A9757B5D5D5}" type="datetime2">
              <a:rPr lang="en-GB" noProof="0" smtClean="0"/>
              <a:pPr/>
              <a:t>Friday, 26 June 2020</a:t>
            </a:fld>
            <a:endParaRPr lang="en-GB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C2B8F2-8E09-4AC6-98B7-19679AD855BE}" type="slidenum">
              <a:rPr lang="en-GB" noProof="0" smtClean="0"/>
              <a:pPr/>
              <a:t>4</a:t>
            </a:fld>
            <a:endParaRPr lang="en-GB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dirty="0" smtClean="0"/>
              <a:t>D-ERDW/I</a:t>
            </a:r>
            <a:r>
              <a:rPr lang="en-GB" cap="small" dirty="0" smtClean="0"/>
              <a:t>nstitute of</a:t>
            </a:r>
            <a:r>
              <a:rPr lang="en-GB" dirty="0" smtClean="0"/>
              <a:t> G</a:t>
            </a:r>
            <a:r>
              <a:rPr lang="en-GB" cap="small" dirty="0" smtClean="0"/>
              <a:t>eophysics</a:t>
            </a:r>
            <a:r>
              <a:rPr lang="en-GB" dirty="0" smtClean="0"/>
              <a:t>/AEIL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 bwMode="auto">
          <a:xfrm>
            <a:off x="0" y="0"/>
            <a:ext cx="9144000" cy="108128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36000" rIns="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lr>
                <a:srgbClr val="2A6AB3"/>
              </a:buClr>
              <a:buSzPct val="110000"/>
              <a:buFont typeface="Wingdings" pitchFamily="16" charset="2"/>
              <a:buNone/>
              <a:tabLst/>
            </a:pPr>
            <a:endParaRPr kumimoji="0" lang="hr-HR" sz="1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3454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2100" y="768485"/>
            <a:ext cx="8525669" cy="2188724"/>
          </a:xfrm>
        </p:spPr>
        <p:txBody>
          <a:bodyPr/>
          <a:lstStyle/>
          <a:p>
            <a:r>
              <a:rPr lang="hr-HR" sz="2400" b="1" dirty="0" smtClean="0">
                <a:solidFill>
                  <a:schemeClr val="bg1"/>
                </a:solidFill>
              </a:rPr>
              <a:t>Što razvijamo i mjerimo</a:t>
            </a:r>
            <a:r>
              <a:rPr lang="hr-HR" sz="2400" b="1" dirty="0">
                <a:solidFill>
                  <a:schemeClr val="bg1"/>
                </a:solidFill>
              </a:rPr>
              <a:t>?</a:t>
            </a:r>
            <a:endParaRPr lang="hr-HR" sz="2400" b="1" dirty="0" smtClean="0">
              <a:solidFill>
                <a:schemeClr val="bg1"/>
              </a:solidFill>
            </a:endParaRPr>
          </a:p>
          <a:p>
            <a:endParaRPr lang="hr-HR" sz="1000" b="1" dirty="0" smtClean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solidFill>
                  <a:schemeClr val="bg1"/>
                </a:solidFill>
              </a:rPr>
              <a:t>Senzorsku elektroniku – akceleracija utiče na promjenu kapaciteta senzora, kapacitet pretvaramo u napon i digitaliziramo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solidFill>
                  <a:schemeClr val="bg1"/>
                </a:solidFill>
              </a:rPr>
              <a:t>Osjetljivost &lt; 0.1 </a:t>
            </a:r>
            <a:r>
              <a:rPr lang="hr-HR" sz="2200" dirty="0" err="1" smtClean="0">
                <a:solidFill>
                  <a:schemeClr val="bg1"/>
                </a:solidFill>
              </a:rPr>
              <a:t>ng</a:t>
            </a:r>
            <a:r>
              <a:rPr lang="en-US" sz="2200" dirty="0" smtClean="0">
                <a:solidFill>
                  <a:schemeClr val="bg1"/>
                </a:solidFill>
              </a:rPr>
              <a:t>/√Hz</a:t>
            </a:r>
            <a:endParaRPr lang="hr-HR" sz="2200" dirty="0" smtClean="0">
              <a:solidFill>
                <a:schemeClr val="bg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862AB-DB0E-4AB6-A196-7A9757B5D5D5}" type="datetime2">
              <a:rPr lang="en-GB" noProof="0" smtClean="0"/>
              <a:pPr/>
              <a:t>Friday, 26 June 2020</a:t>
            </a:fld>
            <a:endParaRPr lang="en-GB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C2B8F2-8E09-4AC6-98B7-19679AD855BE}" type="slidenum">
              <a:rPr lang="en-GB" noProof="0" smtClean="0"/>
              <a:pPr/>
              <a:t>5</a:t>
            </a:fld>
            <a:endParaRPr lang="en-GB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dirty="0" smtClean="0"/>
              <a:t>D-ERDW/I</a:t>
            </a:r>
            <a:r>
              <a:rPr lang="en-GB" cap="small" dirty="0" smtClean="0"/>
              <a:t>nstitute of</a:t>
            </a:r>
            <a:r>
              <a:rPr lang="en-GB" dirty="0" smtClean="0"/>
              <a:t> G</a:t>
            </a:r>
            <a:r>
              <a:rPr lang="en-GB" cap="small" dirty="0" smtClean="0"/>
              <a:t>eophysics</a:t>
            </a:r>
            <a:r>
              <a:rPr lang="en-GB" dirty="0" smtClean="0"/>
              <a:t>/AEIL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 bwMode="auto">
          <a:xfrm>
            <a:off x="0" y="0"/>
            <a:ext cx="9144000" cy="108128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36000" rIns="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lr>
                <a:srgbClr val="2A6AB3"/>
              </a:buClr>
              <a:buSzPct val="110000"/>
              <a:buFont typeface="Wingdings" pitchFamily="16" charset="2"/>
              <a:buNone/>
              <a:tabLst/>
            </a:pPr>
            <a:endParaRPr kumimoji="0" lang="hr-HR" sz="1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31" t="24325" r="23609" b="9521"/>
          <a:stretch/>
        </p:blipFill>
        <p:spPr>
          <a:xfrm>
            <a:off x="0" y="3433870"/>
            <a:ext cx="3696510" cy="319740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4755" t="5562" r="7098" b="4344"/>
          <a:stretch/>
        </p:blipFill>
        <p:spPr>
          <a:xfrm>
            <a:off x="3642925" y="2565111"/>
            <a:ext cx="5496128" cy="406616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779231" y="3038853"/>
            <a:ext cx="1438214" cy="3698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 smtClean="0">
                <a:solidFill>
                  <a:schemeClr val="bg1"/>
                </a:solidFill>
              </a:rPr>
              <a:t>InSight E-</a:t>
            </a:r>
            <a:r>
              <a:rPr lang="hr-HR" dirty="0" err="1" smtClean="0">
                <a:solidFill>
                  <a:schemeClr val="bg1"/>
                </a:solidFill>
              </a:rPr>
              <a:t>Box</a:t>
            </a:r>
            <a:endParaRPr lang="hr-HR" dirty="0">
              <a:solidFill>
                <a:schemeClr val="bg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" r="6372"/>
          <a:stretch/>
        </p:blipFill>
        <p:spPr>
          <a:xfrm>
            <a:off x="3625900" y="2648185"/>
            <a:ext cx="5513154" cy="397635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" t="17198" r="3907" b="17802"/>
          <a:stretch/>
        </p:blipFill>
        <p:spPr>
          <a:xfrm>
            <a:off x="3608933" y="4056434"/>
            <a:ext cx="5530119" cy="257707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92" r="12299" b="1595"/>
          <a:stretch/>
        </p:blipFill>
        <p:spPr>
          <a:xfrm>
            <a:off x="4440592" y="2421343"/>
            <a:ext cx="4698460" cy="4304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9800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2100" y="768484"/>
            <a:ext cx="8525669" cy="2560014"/>
          </a:xfrm>
        </p:spPr>
        <p:txBody>
          <a:bodyPr/>
          <a:lstStyle/>
          <a:p>
            <a:r>
              <a:rPr lang="hr-HR" sz="2400" b="1" dirty="0" smtClean="0">
                <a:solidFill>
                  <a:schemeClr val="bg1"/>
                </a:solidFill>
              </a:rPr>
              <a:t>Kako mjerimo gravitacijske valove?</a:t>
            </a:r>
          </a:p>
          <a:p>
            <a:endParaRPr lang="hr-HR" sz="1000" b="1" dirty="0" smtClean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solidFill>
                  <a:schemeClr val="bg1"/>
                </a:solidFill>
              </a:rPr>
              <a:t>Gravitacijski valovi modificiraju prostor </a:t>
            </a:r>
            <a:r>
              <a:rPr lang="hr-HR" sz="2200" dirty="0">
                <a:solidFill>
                  <a:schemeClr val="bg1"/>
                </a:solidFill>
              </a:rPr>
              <a:t>za nekoliko </a:t>
            </a:r>
            <a:r>
              <a:rPr lang="hr-HR" sz="2200" dirty="0" smtClean="0">
                <a:solidFill>
                  <a:schemeClr val="bg1"/>
                </a:solidFill>
              </a:rPr>
              <a:t>pm između dva senzora, međusobno udaljena nekoliko miliona kilometara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solidFill>
                  <a:schemeClr val="bg1"/>
                </a:solidFill>
              </a:rPr>
              <a:t>Promjena položaja mjeri se laserom (pm rezolucija) i kao promjena kapaciteta reda </a:t>
            </a:r>
            <a:r>
              <a:rPr lang="hr-HR" sz="2200" dirty="0" err="1" smtClean="0">
                <a:solidFill>
                  <a:schemeClr val="bg1"/>
                </a:solidFill>
              </a:rPr>
              <a:t>aF</a:t>
            </a:r>
            <a:r>
              <a:rPr lang="hr-HR" sz="2200" dirty="0" smtClean="0">
                <a:solidFill>
                  <a:schemeClr val="bg1"/>
                </a:solidFill>
              </a:rPr>
              <a:t> (10</a:t>
            </a:r>
            <a:r>
              <a:rPr lang="hr-HR" sz="2200" baseline="30000" dirty="0" smtClean="0">
                <a:solidFill>
                  <a:schemeClr val="bg1"/>
                </a:solidFill>
              </a:rPr>
              <a:t>-18 </a:t>
            </a:r>
            <a:r>
              <a:rPr lang="hr-HR" sz="2200" dirty="0" smtClean="0">
                <a:solidFill>
                  <a:schemeClr val="bg1"/>
                </a:solidFill>
              </a:rPr>
              <a:t>F) </a:t>
            </a:r>
            <a:r>
              <a:rPr lang="hr-HR" sz="2200" dirty="0" smtClean="0">
                <a:solidFill>
                  <a:schemeClr val="bg1"/>
                </a:solidFill>
                <a:sym typeface="Wingdings" panose="05000000000000000000" pitchFamily="2" charset="2"/>
              </a:rPr>
              <a:t></a:t>
            </a:r>
            <a:r>
              <a:rPr lang="hr-HR" sz="2200" dirty="0" smtClean="0">
                <a:solidFill>
                  <a:schemeClr val="bg1"/>
                </a:solidFill>
              </a:rPr>
              <a:t> nm rezolucija pozicije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solidFill>
                  <a:schemeClr val="bg1"/>
                </a:solidFill>
              </a:rPr>
              <a:t>Osjetljivost na promjene akceleracije ≈ 0.5 </a:t>
            </a:r>
            <a:r>
              <a:rPr lang="hr-HR" sz="2200" dirty="0" err="1" smtClean="0">
                <a:solidFill>
                  <a:schemeClr val="bg1"/>
                </a:solidFill>
              </a:rPr>
              <a:t>fg</a:t>
            </a:r>
            <a:r>
              <a:rPr lang="en-US" sz="2200" dirty="0" smtClean="0">
                <a:solidFill>
                  <a:schemeClr val="bg1"/>
                </a:solidFill>
              </a:rPr>
              <a:t>/√Hz</a:t>
            </a:r>
            <a:endParaRPr lang="hr-HR" sz="2200" dirty="0" smtClean="0">
              <a:solidFill>
                <a:schemeClr val="bg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862AB-DB0E-4AB6-A196-7A9757B5D5D5}" type="datetime2">
              <a:rPr lang="en-GB" noProof="0" smtClean="0"/>
              <a:pPr/>
              <a:t>Friday, 26 June 2020</a:t>
            </a:fld>
            <a:endParaRPr lang="en-GB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C2B8F2-8E09-4AC6-98B7-19679AD855BE}" type="slidenum">
              <a:rPr lang="en-GB" noProof="0" smtClean="0"/>
              <a:pPr/>
              <a:t>6</a:t>
            </a:fld>
            <a:endParaRPr lang="en-GB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dirty="0" smtClean="0"/>
              <a:t>D-ERDW/I</a:t>
            </a:r>
            <a:r>
              <a:rPr lang="en-GB" cap="small" dirty="0" smtClean="0"/>
              <a:t>nstitute of</a:t>
            </a:r>
            <a:r>
              <a:rPr lang="en-GB" dirty="0" smtClean="0"/>
              <a:t> G</a:t>
            </a:r>
            <a:r>
              <a:rPr lang="en-GB" cap="small" dirty="0" smtClean="0"/>
              <a:t>eophysics</a:t>
            </a:r>
            <a:r>
              <a:rPr lang="en-GB" dirty="0" smtClean="0"/>
              <a:t>/AEIL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 bwMode="auto">
          <a:xfrm>
            <a:off x="0" y="0"/>
            <a:ext cx="9144000" cy="108128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36000" rIns="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lr>
                <a:srgbClr val="2A6AB3"/>
              </a:buClr>
              <a:buSzPct val="110000"/>
              <a:buFont typeface="Wingdings" pitchFamily="16" charset="2"/>
              <a:buNone/>
              <a:tabLst/>
            </a:pPr>
            <a:endParaRPr kumimoji="0" lang="hr-HR" sz="1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0125" y="3752779"/>
            <a:ext cx="2406300" cy="3698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 smtClean="0">
                <a:solidFill>
                  <a:schemeClr val="bg1"/>
                </a:solidFill>
              </a:rPr>
              <a:t>LISA gravitacijski senzor</a:t>
            </a:r>
            <a:endParaRPr lang="hr-HR" dirty="0">
              <a:solidFill>
                <a:schemeClr val="bg1"/>
              </a:solidFill>
            </a:endParaRPr>
          </a:p>
        </p:txBody>
      </p:sp>
      <p:pic>
        <p:nvPicPr>
          <p:cNvPr id="10" name="Picture 1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95" r="5046" b="16690"/>
          <a:stretch/>
        </p:blipFill>
        <p:spPr bwMode="auto">
          <a:xfrm>
            <a:off x="0" y="4293926"/>
            <a:ext cx="3326860" cy="2341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3365771" y="3328498"/>
            <a:ext cx="5778229" cy="3307252"/>
            <a:chOff x="3365771" y="3328498"/>
            <a:chExt cx="5778229" cy="3307252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65771" y="3328498"/>
              <a:ext cx="5778229" cy="3307252"/>
            </a:xfrm>
            <a:prstGeom prst="rect">
              <a:avLst/>
            </a:prstGeom>
          </p:spPr>
        </p:pic>
        <p:grpSp>
          <p:nvGrpSpPr>
            <p:cNvPr id="2" name="Group 1"/>
            <p:cNvGrpSpPr/>
            <p:nvPr/>
          </p:nvGrpSpPr>
          <p:grpSpPr>
            <a:xfrm>
              <a:off x="4931922" y="3408463"/>
              <a:ext cx="2947481" cy="2625524"/>
              <a:chOff x="4931922" y="3408463"/>
              <a:chExt cx="2947481" cy="2625524"/>
            </a:xfrm>
          </p:grpSpPr>
          <p:sp>
            <p:nvSpPr>
              <p:cNvPr id="9" name="TextBox 8"/>
              <p:cNvSpPr txBox="1"/>
              <p:nvPr/>
            </p:nvSpPr>
            <p:spPr>
              <a:xfrm flipH="1">
                <a:off x="4931922" y="5633877"/>
                <a:ext cx="294748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r-HR" dirty="0" smtClean="0"/>
                  <a:t>5·10</a:t>
                </a:r>
                <a:r>
                  <a:rPr lang="hr-HR" baseline="30000" dirty="0" smtClean="0"/>
                  <a:t>-15</a:t>
                </a:r>
                <a:r>
                  <a:rPr lang="hr-HR" dirty="0" smtClean="0"/>
                  <a:t> ms</a:t>
                </a:r>
                <a:r>
                  <a:rPr lang="hr-HR" baseline="30000" dirty="0" smtClean="0"/>
                  <a:t>-2</a:t>
                </a:r>
                <a:r>
                  <a:rPr lang="hr-HR" dirty="0" smtClean="0"/>
                  <a:t>/√Hz = 0.5 </a:t>
                </a:r>
                <a:r>
                  <a:rPr lang="hr-HR" dirty="0" err="1" smtClean="0"/>
                  <a:t>fg</a:t>
                </a:r>
                <a:r>
                  <a:rPr lang="en-US" dirty="0" smtClean="0"/>
                  <a:t>/√Hz</a:t>
                </a:r>
                <a:endParaRPr lang="hr-HR" dirty="0"/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71657" b="91206" l="37528" r="49387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5416" t="67332" r="49047" b="6000"/>
              <a:stretch/>
            </p:blipFill>
            <p:spPr>
              <a:xfrm>
                <a:off x="5639234" y="4042055"/>
                <a:ext cx="920015" cy="986946"/>
              </a:xfrm>
              <a:prstGeom prst="rect">
                <a:avLst/>
              </a:prstGeom>
            </p:spPr>
          </p:pic>
          <p:sp>
            <p:nvSpPr>
              <p:cNvPr id="12" name="TextBox 11"/>
              <p:cNvSpPr txBox="1"/>
              <p:nvPr/>
            </p:nvSpPr>
            <p:spPr>
              <a:xfrm>
                <a:off x="5359940" y="3408463"/>
                <a:ext cx="1478605" cy="9678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0"/>
                  </a:spcBef>
                </a:pPr>
                <a:r>
                  <a:rPr lang="hr-HR" sz="1000" dirty="0" smtClean="0">
                    <a:solidFill>
                      <a:schemeClr val="tx1"/>
                    </a:solidFill>
                  </a:rPr>
                  <a:t>Šum kretanja preostalih molekula zraka</a:t>
                </a:r>
                <a:endParaRPr lang="en-US" sz="10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3" name="Straight Arrow Connector 12"/>
              <p:cNvCxnSpPr/>
              <p:nvPr/>
            </p:nvCxnSpPr>
            <p:spPr bwMode="auto">
              <a:xfrm flipH="1">
                <a:off x="5639234" y="4605811"/>
                <a:ext cx="19456" cy="848066"/>
              </a:xfrm>
              <a:prstGeom prst="straightConnector1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</p:grpSp>
      <p:pic>
        <p:nvPicPr>
          <p:cNvPr id="16" name="Picture 2067" descr="FrameTop_small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1" b="2741"/>
          <a:stretch/>
        </p:blipFill>
        <p:spPr bwMode="auto">
          <a:xfrm>
            <a:off x="4226751" y="3265455"/>
            <a:ext cx="4917249" cy="3383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844375" y="2783532"/>
            <a:ext cx="42996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bg1"/>
                </a:solidFill>
              </a:rPr>
              <a:t>Sensing and actuation</a:t>
            </a:r>
            <a:r>
              <a:rPr lang="hr-HR" dirty="0" smtClean="0">
                <a:solidFill>
                  <a:schemeClr val="bg1"/>
                </a:solidFill>
              </a:rPr>
              <a:t> front</a:t>
            </a:r>
            <a:r>
              <a:rPr lang="en-US" dirty="0" smtClean="0">
                <a:solidFill>
                  <a:schemeClr val="bg1"/>
                </a:solidFill>
              </a:rPr>
              <a:t>-end electronics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789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2100" y="768484"/>
            <a:ext cx="8735168" cy="5797686"/>
          </a:xfrm>
        </p:spPr>
        <p:txBody>
          <a:bodyPr/>
          <a:lstStyle/>
          <a:p>
            <a:r>
              <a:rPr lang="hr-HR" sz="2400" b="1" dirty="0" smtClean="0">
                <a:solidFill>
                  <a:schemeClr val="bg1"/>
                </a:solidFill>
              </a:rPr>
              <a:t>Zašto mjerimo gravitacijske valove?</a:t>
            </a:r>
          </a:p>
          <a:p>
            <a:endParaRPr lang="hr-HR" sz="1000" b="1" dirty="0" smtClean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solidFill>
                  <a:schemeClr val="bg1"/>
                </a:solidFill>
              </a:rPr>
              <a:t>Gravitacijski valovi su, pored elektromagnetskih valova, još jedan vid promatranja svemira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sz="1000" dirty="0" smtClean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solidFill>
                  <a:schemeClr val="bg1"/>
                </a:solidFill>
              </a:rPr>
              <a:t>Još od Big Bang-a, oni putuju do nas brzinom svjetlosti, neometani zvjezdanom „prašinom”, </a:t>
            </a:r>
            <a:r>
              <a:rPr lang="hr-HR" sz="2200" dirty="0" smtClean="0">
                <a:solidFill>
                  <a:schemeClr val="bg1"/>
                </a:solidFill>
                <a:sym typeface="Wingdings" panose="05000000000000000000" pitchFamily="2" charset="2"/>
              </a:rPr>
              <a:t>pa</a:t>
            </a:r>
            <a:r>
              <a:rPr lang="hr-HR" sz="2200" dirty="0" smtClean="0">
                <a:solidFill>
                  <a:schemeClr val="bg1"/>
                </a:solidFill>
              </a:rPr>
              <a:t> možemo „vidjeti” dalje u prošlost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sz="1000" dirty="0" smtClean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solidFill>
                  <a:schemeClr val="bg1"/>
                </a:solidFill>
              </a:rPr>
              <a:t>Velika svemirska opservatorija omogućuje „osluškivanje” promjene rotacije dva objekta danima </a:t>
            </a:r>
            <a:r>
              <a:rPr lang="hr-HR" sz="2200" dirty="0">
                <a:solidFill>
                  <a:schemeClr val="bg1"/>
                </a:solidFill>
              </a:rPr>
              <a:t>prije njihovog sraza </a:t>
            </a:r>
            <a:r>
              <a:rPr lang="hr-HR" sz="2200" dirty="0" smtClean="0">
                <a:solidFill>
                  <a:schemeClr val="bg1"/>
                </a:solidFill>
              </a:rPr>
              <a:t>(niske frekvencije), što nije moguće sa zemaljskim opservatorijama (visoke frekvencije)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sz="1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solidFill>
                  <a:schemeClr val="bg1"/>
                </a:solidFill>
              </a:rPr>
              <a:t>Tako je moguća sinergija sa radio i optičkim teleskopima – rano javljanje i detekcija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1000" dirty="0" smtClean="0">
                <a:solidFill>
                  <a:schemeClr val="bg1"/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3200" dirty="0" smtClean="0">
                <a:solidFill>
                  <a:schemeClr val="bg1"/>
                </a:solidFill>
              </a:rPr>
              <a:t>Konačno, tko ne bi želio čuti Big Bang?</a:t>
            </a:r>
          </a:p>
          <a:p>
            <a:pPr algn="r"/>
            <a:r>
              <a:rPr lang="hr-HR" sz="2200" dirty="0">
                <a:solidFill>
                  <a:schemeClr val="bg1"/>
                </a:solidFill>
              </a:rPr>
              <a:t>Hvala lijepa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862AB-DB0E-4AB6-A196-7A9757B5D5D5}" type="datetime2">
              <a:rPr lang="en-GB" noProof="0" smtClean="0"/>
              <a:pPr/>
              <a:t>Friday, 26 June 2020</a:t>
            </a:fld>
            <a:endParaRPr lang="en-GB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C2B8F2-8E09-4AC6-98B7-19679AD855BE}" type="slidenum">
              <a:rPr lang="en-GB" noProof="0" smtClean="0"/>
              <a:pPr/>
              <a:t>7</a:t>
            </a:fld>
            <a:endParaRPr lang="en-GB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dirty="0" smtClean="0"/>
              <a:t>D-ERDW/I</a:t>
            </a:r>
            <a:r>
              <a:rPr lang="en-GB" cap="small" dirty="0" smtClean="0"/>
              <a:t>nstitute of</a:t>
            </a:r>
            <a:r>
              <a:rPr lang="en-GB" dirty="0" smtClean="0"/>
              <a:t> G</a:t>
            </a:r>
            <a:r>
              <a:rPr lang="en-GB" cap="small" dirty="0" smtClean="0"/>
              <a:t>eophysics</a:t>
            </a:r>
            <a:r>
              <a:rPr lang="en-GB" dirty="0" smtClean="0"/>
              <a:t>/AEIL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 bwMode="auto">
          <a:xfrm>
            <a:off x="0" y="0"/>
            <a:ext cx="9144000" cy="108128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36000" rIns="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ts val="2400"/>
              </a:lnSpc>
              <a:spcBef>
                <a:spcPts val="600"/>
              </a:spcBef>
              <a:spcAft>
                <a:spcPct val="0"/>
              </a:spcAft>
              <a:buClr>
                <a:srgbClr val="2A6AB3"/>
              </a:buClr>
              <a:buSzPct val="110000"/>
              <a:buFont typeface="Wingdings" pitchFamily="16" charset="2"/>
              <a:buNone/>
              <a:tabLst/>
            </a:pPr>
            <a:endParaRPr kumimoji="0" lang="hr-HR" sz="1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2530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aster CC ETH Zürich">
  <a:themeElements>
    <a:clrScheme name="ETH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335B"/>
      </a:accent1>
      <a:accent2>
        <a:srgbClr val="005091"/>
      </a:accent2>
      <a:accent3>
        <a:srgbClr val="7FA7C8"/>
      </a:accent3>
      <a:accent4>
        <a:srgbClr val="BFD3E3"/>
      </a:accent4>
      <a:accent5>
        <a:srgbClr val="F5A858"/>
      </a:accent5>
      <a:accent6>
        <a:srgbClr val="7A4A60"/>
      </a:accent6>
      <a:hlink>
        <a:srgbClr val="52ADE7"/>
      </a:hlink>
      <a:folHlink>
        <a:srgbClr val="C7E4F7"/>
      </a:folHlink>
    </a:clrScheme>
    <a:fontScheme name="1_Leere Prä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36000" rIns="0" bIns="3600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ts val="2400"/>
          </a:lnSpc>
          <a:spcBef>
            <a:spcPts val="600"/>
          </a:spcBef>
          <a:spcAft>
            <a:spcPct val="0"/>
          </a:spcAft>
          <a:buClr>
            <a:srgbClr val="2A6AB3"/>
          </a:buClr>
          <a:buSzPct val="110000"/>
          <a:buFont typeface="Wingdings" pitchFamily="16" charset="2"/>
          <a:buNone/>
          <a:tabLst/>
          <a:defRPr kumimoji="0" lang="en-GB" sz="1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36000" rIns="0" bIns="3600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ts val="2400"/>
          </a:lnSpc>
          <a:spcBef>
            <a:spcPts val="600"/>
          </a:spcBef>
          <a:spcAft>
            <a:spcPct val="0"/>
          </a:spcAft>
          <a:buClr>
            <a:srgbClr val="2A6AB3"/>
          </a:buClr>
          <a:buSzPct val="110000"/>
          <a:buFont typeface="Wingdings" pitchFamily="16" charset="2"/>
          <a:buNone/>
          <a:tabLst/>
          <a:defRPr kumimoji="0" lang="en-GB" sz="1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467</TotalTime>
  <Words>489</Words>
  <Application>Microsoft Office PowerPoint</Application>
  <PresentationFormat>On-screen Show (4:3)</PresentationFormat>
  <Paragraphs>91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Master CC ETH Zürich</vt:lpstr>
      <vt:lpstr>Svemirska Elektronika Mjerenje akceleracije od nano-g do femto-g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Renato</dc:creator>
  <cp:lastModifiedBy>Danko</cp:lastModifiedBy>
  <cp:revision>316</cp:revision>
  <cp:lastPrinted>2008-03-19T15:04:09Z</cp:lastPrinted>
  <dcterms:modified xsi:type="dcterms:W3CDTF">2020-06-26T16:52:01Z</dcterms:modified>
</cp:coreProperties>
</file>